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7" r:id="rId10"/>
    <p:sldId id="264" r:id="rId11"/>
    <p:sldId id="265" r:id="rId12"/>
    <p:sldId id="266" r:id="rId13"/>
  </p:sldIdLst>
  <p:sldSz cx="14630400" cy="8229600"/>
  <p:notesSz cx="8229600" cy="14630400"/>
  <p:embeddedFontLst>
    <p:embeddedFont>
      <p:font typeface="Gelasio" panose="020B0604020202020204" charset="0"/>
      <p:regular r:id="rId15"/>
    </p:embeddedFont>
    <p:embeddedFont>
      <p:font typeface="Gelasio Semi Bold"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CE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7" d="100"/>
          <a:sy n="87" d="100"/>
        </p:scale>
        <p:origin x="90" y="6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1701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DECEB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DECEB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DECEB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DECEB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DECEB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DECEB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DECEB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DECEB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DECEB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DECEB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slow">
    <p:push dir="u"/>
  </p:transition>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374106"/>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Understanding Youth Substance Use: A Data-Driven Investigation</a:t>
            </a:r>
            <a:endParaRPr lang="en-US" sz="4450" dirty="0"/>
          </a:p>
        </p:txBody>
      </p:sp>
      <p:sp>
        <p:nvSpPr>
          <p:cNvPr id="4" name="Text 1"/>
          <p:cNvSpPr/>
          <p:nvPr/>
        </p:nvSpPr>
        <p:spPr>
          <a:xfrm>
            <a:off x="793790" y="4840605"/>
            <a:ext cx="7556421" cy="362903"/>
          </a:xfrm>
          <a:prstGeom prst="rect">
            <a:avLst/>
          </a:prstGeom>
          <a:noFill/>
          <a:ln/>
        </p:spPr>
        <p:txBody>
          <a:bodyPr wrap="none" lIns="0" tIns="0" rIns="0" bIns="0" rtlCol="0" anchor="t"/>
          <a:lstStyle/>
          <a:p>
            <a:pPr marL="0" indent="0" algn="l">
              <a:lnSpc>
                <a:spcPts val="2850"/>
              </a:lnSpc>
              <a:buNone/>
            </a:pPr>
            <a:r>
              <a:rPr lang="en-US" sz="1750" b="1" dirty="0">
                <a:solidFill>
                  <a:srgbClr val="000000"/>
                </a:solidFill>
                <a:latin typeface="Gelasio" pitchFamily="34" charset="0"/>
                <a:ea typeface="Gelasio" pitchFamily="34" charset="-122"/>
                <a:cs typeface="Gelasio" pitchFamily="34" charset="-120"/>
              </a:rPr>
              <a:t>Machine Learning Analysis of NSDUH Survey Data</a:t>
            </a:r>
            <a:endParaRPr lang="en-US" sz="1750" dirty="0"/>
          </a:p>
        </p:txBody>
      </p:sp>
      <p:sp>
        <p:nvSpPr>
          <p:cNvPr id="5" name="Shape 2"/>
          <p:cNvSpPr/>
          <p:nvPr/>
        </p:nvSpPr>
        <p:spPr>
          <a:xfrm>
            <a:off x="793790" y="5475565"/>
            <a:ext cx="362903" cy="362903"/>
          </a:xfrm>
          <a:prstGeom prst="roundRect">
            <a:avLst>
              <a:gd name="adj" fmla="val 25194296"/>
            </a:avLst>
          </a:prstGeom>
          <a:noFill/>
          <a:ln w="7620">
            <a:solidFill>
              <a:srgbClr val="FFFFFF"/>
            </a:solidFill>
            <a:prstDash val="solid"/>
          </a:ln>
        </p:spPr>
        <p:txBody>
          <a:bodyPr/>
          <a:lstStyle/>
          <a:p>
            <a:endParaRPr lang="en-US"/>
          </a:p>
        </p:txBody>
      </p:sp>
      <p:pic>
        <p:nvPicPr>
          <p:cNvPr id="6" name="Image 1" descr="preencoded.png"/>
          <p:cNvPicPr>
            <a:picLocks noChangeAspect="1"/>
          </p:cNvPicPr>
          <p:nvPr/>
        </p:nvPicPr>
        <p:blipFill>
          <a:blip r:embed="rId4"/>
          <a:stretch>
            <a:fillRect/>
          </a:stretch>
        </p:blipFill>
        <p:spPr>
          <a:xfrm>
            <a:off x="801410" y="5483185"/>
            <a:ext cx="347663" cy="347663"/>
          </a:xfrm>
          <a:prstGeom prst="rect">
            <a:avLst/>
          </a:prstGeom>
        </p:spPr>
      </p:pic>
      <p:sp>
        <p:nvSpPr>
          <p:cNvPr id="7" name="Text 3"/>
          <p:cNvSpPr/>
          <p:nvPr/>
        </p:nvSpPr>
        <p:spPr>
          <a:xfrm>
            <a:off x="1270040" y="5458658"/>
            <a:ext cx="4804053" cy="396835"/>
          </a:xfrm>
          <a:prstGeom prst="rect">
            <a:avLst/>
          </a:prstGeom>
          <a:noFill/>
          <a:ln/>
        </p:spPr>
        <p:txBody>
          <a:bodyPr wrap="none" lIns="0" tIns="0" rIns="0" bIns="0" rtlCol="0" anchor="t"/>
          <a:lstStyle/>
          <a:p>
            <a:pPr marL="0" indent="0" algn="l">
              <a:lnSpc>
                <a:spcPts val="3100"/>
              </a:lnSpc>
              <a:buNone/>
            </a:pPr>
            <a:r>
              <a:rPr lang="en-US" sz="2200" b="1" dirty="0">
                <a:solidFill>
                  <a:srgbClr val="000000"/>
                </a:solidFill>
                <a:latin typeface="Gelasio Bold" pitchFamily="34" charset="0"/>
                <a:ea typeface="Gelasio Bold" pitchFamily="34" charset="-122"/>
                <a:cs typeface="Gelasio Bold" pitchFamily="34" charset="-120"/>
              </a:rPr>
              <a:t>by Khaja Moinuddin Mohammed</a:t>
            </a:r>
            <a:endParaRPr lang="en-US" sz="2200" dirty="0"/>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731163"/>
            <a:ext cx="13042821" cy="1417558"/>
          </a:xfrm>
          <a:prstGeom prst="rect">
            <a:avLst/>
          </a:prstGeom>
          <a:noFill/>
          <a:ln/>
        </p:spPr>
        <p:txBody>
          <a:bodyPr wrap="squar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Discussion II: Decision Paths, Variable Types, and Ethical Considerations</a:t>
            </a:r>
            <a:endParaRPr lang="en-US" sz="4450" dirty="0"/>
          </a:p>
        </p:txBody>
      </p:sp>
      <p:pic>
        <p:nvPicPr>
          <p:cNvPr id="3" name="Image 0" descr="preencoded.png"/>
          <p:cNvPicPr>
            <a:picLocks noChangeAspect="1"/>
          </p:cNvPicPr>
          <p:nvPr/>
        </p:nvPicPr>
        <p:blipFill>
          <a:blip r:embed="rId3"/>
          <a:stretch>
            <a:fillRect/>
          </a:stretch>
        </p:blipFill>
        <p:spPr>
          <a:xfrm>
            <a:off x="793790" y="2488883"/>
            <a:ext cx="1134070" cy="1669852"/>
          </a:xfrm>
          <a:prstGeom prst="rect">
            <a:avLst/>
          </a:prstGeom>
        </p:spPr>
      </p:pic>
      <p:sp>
        <p:nvSpPr>
          <p:cNvPr id="4" name="Text 1"/>
          <p:cNvSpPr/>
          <p:nvPr/>
        </p:nvSpPr>
        <p:spPr>
          <a:xfrm>
            <a:off x="2268022" y="271569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Gelasio Semi Bold" pitchFamily="34" charset="0"/>
                <a:ea typeface="Gelasio Semi Bold" pitchFamily="34" charset="-122"/>
                <a:cs typeface="Gelasio Semi Bold" pitchFamily="34" charset="-120"/>
              </a:rPr>
              <a:t>Notable Tree Path</a:t>
            </a:r>
            <a:endParaRPr lang="en-US" sz="2200" dirty="0"/>
          </a:p>
        </p:txBody>
      </p:sp>
      <p:sp>
        <p:nvSpPr>
          <p:cNvPr id="5" name="Text 2"/>
          <p:cNvSpPr/>
          <p:nvPr/>
        </p:nvSpPr>
        <p:spPr>
          <a:xfrm>
            <a:off x="2268022" y="3206115"/>
            <a:ext cx="11568589" cy="725805"/>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Gelasio" pitchFamily="34" charset="0"/>
                <a:ea typeface="Gelasio" pitchFamily="34" charset="-122"/>
                <a:cs typeface="Gelasio" pitchFamily="34" charset="-120"/>
              </a:rPr>
              <a:t>Low School_Parental_Interaction → High Income_Risk_Interaction → High Peer_Influence → Elevated probability of youth smoking (7x increase).</a:t>
            </a:r>
            <a:endParaRPr lang="en-US" sz="1750" dirty="0"/>
          </a:p>
        </p:txBody>
      </p:sp>
      <p:pic>
        <p:nvPicPr>
          <p:cNvPr id="6" name="Image 1" descr="preencoded.png"/>
          <p:cNvPicPr>
            <a:picLocks noChangeAspect="1"/>
          </p:cNvPicPr>
          <p:nvPr/>
        </p:nvPicPr>
        <p:blipFill>
          <a:blip r:embed="rId4"/>
          <a:stretch>
            <a:fillRect/>
          </a:stretch>
        </p:blipFill>
        <p:spPr>
          <a:xfrm>
            <a:off x="793790" y="4158734"/>
            <a:ext cx="1134070" cy="1669852"/>
          </a:xfrm>
          <a:prstGeom prst="rect">
            <a:avLst/>
          </a:prstGeom>
        </p:spPr>
      </p:pic>
      <p:sp>
        <p:nvSpPr>
          <p:cNvPr id="7" name="Text 3"/>
          <p:cNvSpPr/>
          <p:nvPr/>
        </p:nvSpPr>
        <p:spPr>
          <a:xfrm>
            <a:off x="2268022" y="4385548"/>
            <a:ext cx="3601998"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Gelasio Semi Bold" pitchFamily="34" charset="0"/>
                <a:ea typeface="Gelasio Semi Bold" pitchFamily="34" charset="-122"/>
                <a:cs typeface="Gelasio Semi Bold" pitchFamily="34" charset="-120"/>
              </a:rPr>
              <a:t>Variable Encoding Effects</a:t>
            </a:r>
            <a:endParaRPr lang="en-US" sz="2200" dirty="0"/>
          </a:p>
        </p:txBody>
      </p:sp>
      <p:sp>
        <p:nvSpPr>
          <p:cNvPr id="8" name="Text 4"/>
          <p:cNvSpPr/>
          <p:nvPr/>
        </p:nvSpPr>
        <p:spPr>
          <a:xfrm>
            <a:off x="2268022" y="4875967"/>
            <a:ext cx="11568589" cy="725805"/>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Gelasio" pitchFamily="34" charset="0"/>
                <a:ea typeface="Gelasio" pitchFamily="34" charset="-122"/>
                <a:cs typeface="Gelasio" pitchFamily="34" charset="-120"/>
              </a:rPr>
              <a:t>Binary, ordinal, and numerical encodings influence split granularity and thresholding, enabling nuanced predictive pathways.</a:t>
            </a:r>
            <a:endParaRPr lang="en-US" sz="1750" dirty="0"/>
          </a:p>
        </p:txBody>
      </p:sp>
      <p:pic>
        <p:nvPicPr>
          <p:cNvPr id="9" name="Image 2" descr="preencoded.png"/>
          <p:cNvPicPr>
            <a:picLocks noChangeAspect="1"/>
          </p:cNvPicPr>
          <p:nvPr/>
        </p:nvPicPr>
        <p:blipFill>
          <a:blip r:embed="rId5"/>
          <a:stretch>
            <a:fillRect/>
          </a:stretch>
        </p:blipFill>
        <p:spPr>
          <a:xfrm>
            <a:off x="793790" y="5828586"/>
            <a:ext cx="1134070" cy="1669852"/>
          </a:xfrm>
          <a:prstGeom prst="rect">
            <a:avLst/>
          </a:prstGeom>
        </p:spPr>
      </p:pic>
      <p:sp>
        <p:nvSpPr>
          <p:cNvPr id="10" name="Text 5"/>
          <p:cNvSpPr/>
          <p:nvPr/>
        </p:nvSpPr>
        <p:spPr>
          <a:xfrm>
            <a:off x="2268022" y="605540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Gelasio Semi Bold" pitchFamily="34" charset="0"/>
                <a:ea typeface="Gelasio Semi Bold" pitchFamily="34" charset="-122"/>
                <a:cs typeface="Gelasio Semi Bold" pitchFamily="34" charset="-120"/>
              </a:rPr>
              <a:t>Ethical Implications</a:t>
            </a:r>
            <a:endParaRPr lang="en-US" sz="2200" dirty="0"/>
          </a:p>
        </p:txBody>
      </p:sp>
      <p:sp>
        <p:nvSpPr>
          <p:cNvPr id="11" name="Text 6"/>
          <p:cNvSpPr/>
          <p:nvPr/>
        </p:nvSpPr>
        <p:spPr>
          <a:xfrm>
            <a:off x="2268022" y="6545818"/>
            <a:ext cx="11568589" cy="725805"/>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Gelasio" pitchFamily="34" charset="0"/>
                <a:ea typeface="Gelasio" pitchFamily="34" charset="-122"/>
                <a:cs typeface="Gelasio" pitchFamily="34" charset="-120"/>
              </a:rPr>
              <a:t>Focusing on modifiable risks such as family and peer environments promotes targeted prevention without stigmatizing vulnerable youth.</a:t>
            </a:r>
            <a:endParaRPr lang="en-US" sz="1750" dirty="0"/>
          </a:p>
        </p:txBody>
      </p:sp>
      <p:sp>
        <p:nvSpPr>
          <p:cNvPr id="12" name="Rectangle 11">
            <a:extLst>
              <a:ext uri="{FF2B5EF4-FFF2-40B4-BE49-F238E27FC236}">
                <a16:creationId xmlns:a16="http://schemas.microsoft.com/office/drawing/2014/main" id="{DF0CF111-1861-EBE8-23D9-94D94549C710}"/>
              </a:ext>
            </a:extLst>
          </p:cNvPr>
          <p:cNvSpPr/>
          <p:nvPr/>
        </p:nvSpPr>
        <p:spPr>
          <a:xfrm>
            <a:off x="12763893" y="7682845"/>
            <a:ext cx="1866507" cy="546755"/>
          </a:xfrm>
          <a:prstGeom prst="rect">
            <a:avLst/>
          </a:prstGeom>
          <a:solidFill>
            <a:srgbClr val="DECEBB"/>
          </a:solidFill>
          <a:ln>
            <a:solidFill>
              <a:srgbClr val="DECE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78669" y="613410"/>
            <a:ext cx="7586663" cy="1390650"/>
          </a:xfrm>
          <a:prstGeom prst="rect">
            <a:avLst/>
          </a:prstGeom>
          <a:noFill/>
          <a:ln/>
        </p:spPr>
        <p:txBody>
          <a:bodyPr wrap="square" lIns="0" tIns="0" rIns="0" bIns="0" rtlCol="0" anchor="t"/>
          <a:lstStyle/>
          <a:p>
            <a:pPr marL="0" indent="0" algn="l">
              <a:lnSpc>
                <a:spcPts val="5450"/>
              </a:lnSpc>
              <a:buNone/>
            </a:pPr>
            <a:r>
              <a:rPr lang="en-US" sz="4350" dirty="0">
                <a:solidFill>
                  <a:srgbClr val="484237"/>
                </a:solidFill>
                <a:latin typeface="Gelasio Semi Bold" pitchFamily="34" charset="0"/>
                <a:ea typeface="Gelasio Semi Bold" pitchFamily="34" charset="-122"/>
                <a:cs typeface="Gelasio Semi Bold" pitchFamily="34" charset="-120"/>
              </a:rPr>
              <a:t>Conclusions and Future Directions</a:t>
            </a:r>
            <a:endParaRPr lang="en-US" sz="4350" dirty="0"/>
          </a:p>
        </p:txBody>
      </p:sp>
      <p:sp>
        <p:nvSpPr>
          <p:cNvPr id="4" name="Shape 1"/>
          <p:cNvSpPr/>
          <p:nvPr/>
        </p:nvSpPr>
        <p:spPr>
          <a:xfrm>
            <a:off x="778669" y="2337792"/>
            <a:ext cx="3682127" cy="3061930"/>
          </a:xfrm>
          <a:prstGeom prst="roundRect">
            <a:avLst>
              <a:gd name="adj" fmla="val 1090"/>
            </a:avLst>
          </a:prstGeom>
          <a:solidFill>
            <a:srgbClr val="EEE8DD"/>
          </a:solidFill>
          <a:ln/>
        </p:spPr>
        <p:txBody>
          <a:bodyPr/>
          <a:lstStyle/>
          <a:p>
            <a:endParaRPr lang="en-US"/>
          </a:p>
        </p:txBody>
      </p:sp>
      <p:sp>
        <p:nvSpPr>
          <p:cNvPr id="5" name="Text 2"/>
          <p:cNvSpPr/>
          <p:nvPr/>
        </p:nvSpPr>
        <p:spPr>
          <a:xfrm>
            <a:off x="1001078" y="2560201"/>
            <a:ext cx="2781181" cy="347663"/>
          </a:xfrm>
          <a:prstGeom prst="rect">
            <a:avLst/>
          </a:prstGeom>
          <a:noFill/>
          <a:ln/>
        </p:spPr>
        <p:txBody>
          <a:bodyPr wrap="none" lIns="0" tIns="0" rIns="0" bIns="0" rtlCol="0" anchor="t"/>
          <a:lstStyle/>
          <a:p>
            <a:pPr marL="0" indent="0" algn="l">
              <a:lnSpc>
                <a:spcPts val="2700"/>
              </a:lnSpc>
              <a:buNone/>
            </a:pPr>
            <a:r>
              <a:rPr lang="en-US" sz="2150" dirty="0">
                <a:solidFill>
                  <a:srgbClr val="000000"/>
                </a:solidFill>
                <a:latin typeface="Gelasio Semi Bold" pitchFamily="34" charset="0"/>
                <a:ea typeface="Gelasio Semi Bold" pitchFamily="34" charset="-122"/>
                <a:cs typeface="Gelasio Semi Bold" pitchFamily="34" charset="-120"/>
              </a:rPr>
              <a:t>Broader Impacts</a:t>
            </a:r>
            <a:endParaRPr lang="en-US" sz="2150" dirty="0"/>
          </a:p>
        </p:txBody>
      </p:sp>
      <p:sp>
        <p:nvSpPr>
          <p:cNvPr id="6" name="Text 3"/>
          <p:cNvSpPr/>
          <p:nvPr/>
        </p:nvSpPr>
        <p:spPr>
          <a:xfrm>
            <a:off x="1001078" y="3041333"/>
            <a:ext cx="3237309" cy="2135981"/>
          </a:xfrm>
          <a:prstGeom prst="rect">
            <a:avLst/>
          </a:prstGeom>
          <a:noFill/>
          <a:ln/>
        </p:spPr>
        <p:txBody>
          <a:bodyPr wrap="square" lIns="0" tIns="0" rIns="0" bIns="0" rtlCol="0" anchor="t"/>
          <a:lstStyle/>
          <a:p>
            <a:pPr marL="0" indent="0" algn="l">
              <a:lnSpc>
                <a:spcPts val="2800"/>
              </a:lnSpc>
              <a:buNone/>
            </a:pPr>
            <a:r>
              <a:rPr lang="en-US" sz="1750" dirty="0">
                <a:solidFill>
                  <a:srgbClr val="000000"/>
                </a:solidFill>
                <a:latin typeface="Gelasio" pitchFamily="34" charset="0"/>
                <a:ea typeface="Gelasio" pitchFamily="34" charset="-122"/>
                <a:cs typeface="Gelasio" pitchFamily="34" charset="-120"/>
              </a:rPr>
              <a:t>Results can guide school and community interventions focused on early alcohol use and social environment modifications to reduce youth smoking initiation.</a:t>
            </a:r>
            <a:endParaRPr lang="en-US" sz="1750" dirty="0"/>
          </a:p>
        </p:txBody>
      </p:sp>
      <p:sp>
        <p:nvSpPr>
          <p:cNvPr id="7" name="Shape 4"/>
          <p:cNvSpPr/>
          <p:nvPr/>
        </p:nvSpPr>
        <p:spPr>
          <a:xfrm>
            <a:off x="4683204" y="2337792"/>
            <a:ext cx="3682127" cy="3061930"/>
          </a:xfrm>
          <a:prstGeom prst="roundRect">
            <a:avLst>
              <a:gd name="adj" fmla="val 1090"/>
            </a:avLst>
          </a:prstGeom>
          <a:solidFill>
            <a:srgbClr val="EEE8DD"/>
          </a:solidFill>
          <a:ln/>
        </p:spPr>
        <p:txBody>
          <a:bodyPr/>
          <a:lstStyle/>
          <a:p>
            <a:endParaRPr lang="en-US"/>
          </a:p>
        </p:txBody>
      </p:sp>
      <p:sp>
        <p:nvSpPr>
          <p:cNvPr id="8" name="Text 5"/>
          <p:cNvSpPr/>
          <p:nvPr/>
        </p:nvSpPr>
        <p:spPr>
          <a:xfrm>
            <a:off x="4905613" y="2560201"/>
            <a:ext cx="2781181" cy="347663"/>
          </a:xfrm>
          <a:prstGeom prst="rect">
            <a:avLst/>
          </a:prstGeom>
          <a:noFill/>
          <a:ln/>
        </p:spPr>
        <p:txBody>
          <a:bodyPr wrap="none" lIns="0" tIns="0" rIns="0" bIns="0" rtlCol="0" anchor="t"/>
          <a:lstStyle/>
          <a:p>
            <a:pPr marL="0" indent="0" algn="l">
              <a:lnSpc>
                <a:spcPts val="2700"/>
              </a:lnSpc>
              <a:buNone/>
            </a:pPr>
            <a:r>
              <a:rPr lang="en-US" sz="2150" dirty="0">
                <a:solidFill>
                  <a:srgbClr val="000000"/>
                </a:solidFill>
                <a:latin typeface="Gelasio Semi Bold" pitchFamily="34" charset="0"/>
                <a:ea typeface="Gelasio Semi Bold" pitchFamily="34" charset="-122"/>
                <a:cs typeface="Gelasio Semi Bold" pitchFamily="34" charset="-120"/>
              </a:rPr>
              <a:t>Study Limitations</a:t>
            </a:r>
            <a:endParaRPr lang="en-US" sz="2150" dirty="0"/>
          </a:p>
        </p:txBody>
      </p:sp>
      <p:sp>
        <p:nvSpPr>
          <p:cNvPr id="9" name="Text 6"/>
          <p:cNvSpPr/>
          <p:nvPr/>
        </p:nvSpPr>
        <p:spPr>
          <a:xfrm>
            <a:off x="4905613" y="3041333"/>
            <a:ext cx="3237309" cy="1423988"/>
          </a:xfrm>
          <a:prstGeom prst="rect">
            <a:avLst/>
          </a:prstGeom>
          <a:noFill/>
          <a:ln/>
        </p:spPr>
        <p:txBody>
          <a:bodyPr wrap="square" lIns="0" tIns="0" rIns="0" bIns="0" rtlCol="0" anchor="t"/>
          <a:lstStyle/>
          <a:p>
            <a:pPr marL="0" indent="0" algn="l">
              <a:lnSpc>
                <a:spcPts val="2800"/>
              </a:lnSpc>
              <a:buNone/>
            </a:pPr>
            <a:r>
              <a:rPr lang="en-US" sz="1750" dirty="0">
                <a:solidFill>
                  <a:srgbClr val="000000"/>
                </a:solidFill>
                <a:latin typeface="Gelasio" pitchFamily="34" charset="0"/>
                <a:ea typeface="Gelasio" pitchFamily="34" charset="-122"/>
                <a:cs typeface="Gelasio" pitchFamily="34" charset="-120"/>
              </a:rPr>
              <a:t>Self-report bias, class imbalance, and unmeasured confounders limit predictive performance and generalizability.</a:t>
            </a:r>
            <a:endParaRPr lang="en-US" sz="1750" dirty="0"/>
          </a:p>
        </p:txBody>
      </p:sp>
      <p:sp>
        <p:nvSpPr>
          <p:cNvPr id="10" name="Shape 7"/>
          <p:cNvSpPr/>
          <p:nvPr/>
        </p:nvSpPr>
        <p:spPr>
          <a:xfrm>
            <a:off x="778669" y="5622131"/>
            <a:ext cx="7586663" cy="1993940"/>
          </a:xfrm>
          <a:prstGeom prst="roundRect">
            <a:avLst>
              <a:gd name="adj" fmla="val 1674"/>
            </a:avLst>
          </a:prstGeom>
          <a:solidFill>
            <a:srgbClr val="EEE8DD"/>
          </a:solidFill>
          <a:ln/>
        </p:spPr>
        <p:txBody>
          <a:bodyPr/>
          <a:lstStyle/>
          <a:p>
            <a:endParaRPr lang="en-US"/>
          </a:p>
        </p:txBody>
      </p:sp>
      <p:sp>
        <p:nvSpPr>
          <p:cNvPr id="11" name="Text 8"/>
          <p:cNvSpPr/>
          <p:nvPr/>
        </p:nvSpPr>
        <p:spPr>
          <a:xfrm>
            <a:off x="1001078" y="5844540"/>
            <a:ext cx="2781181" cy="347663"/>
          </a:xfrm>
          <a:prstGeom prst="rect">
            <a:avLst/>
          </a:prstGeom>
          <a:noFill/>
          <a:ln/>
        </p:spPr>
        <p:txBody>
          <a:bodyPr wrap="none" lIns="0" tIns="0" rIns="0" bIns="0" rtlCol="0" anchor="t"/>
          <a:lstStyle/>
          <a:p>
            <a:pPr marL="0" indent="0" algn="l">
              <a:lnSpc>
                <a:spcPts val="2700"/>
              </a:lnSpc>
              <a:buNone/>
            </a:pPr>
            <a:r>
              <a:rPr lang="en-US" sz="2150" dirty="0">
                <a:solidFill>
                  <a:srgbClr val="000000"/>
                </a:solidFill>
                <a:latin typeface="Gelasio Semi Bold" pitchFamily="34" charset="0"/>
                <a:ea typeface="Gelasio Semi Bold" pitchFamily="34" charset="-122"/>
                <a:cs typeface="Gelasio Semi Bold" pitchFamily="34" charset="-120"/>
              </a:rPr>
              <a:t>Future Work</a:t>
            </a:r>
            <a:endParaRPr lang="en-US" sz="2150" dirty="0"/>
          </a:p>
        </p:txBody>
      </p:sp>
      <p:sp>
        <p:nvSpPr>
          <p:cNvPr id="12" name="Text 9"/>
          <p:cNvSpPr/>
          <p:nvPr/>
        </p:nvSpPr>
        <p:spPr>
          <a:xfrm>
            <a:off x="1001078" y="6325672"/>
            <a:ext cx="7141845" cy="1067991"/>
          </a:xfrm>
          <a:prstGeom prst="rect">
            <a:avLst/>
          </a:prstGeom>
          <a:noFill/>
          <a:ln/>
        </p:spPr>
        <p:txBody>
          <a:bodyPr wrap="square" lIns="0" tIns="0" rIns="0" bIns="0" rtlCol="0" anchor="t"/>
          <a:lstStyle/>
          <a:p>
            <a:pPr marL="0" indent="0" algn="l">
              <a:lnSpc>
                <a:spcPts val="2800"/>
              </a:lnSpc>
              <a:buNone/>
            </a:pPr>
            <a:r>
              <a:rPr lang="en-US" sz="1750" dirty="0">
                <a:solidFill>
                  <a:srgbClr val="000000"/>
                </a:solidFill>
                <a:latin typeface="Gelasio" pitchFamily="34" charset="0"/>
                <a:ea typeface="Gelasio" pitchFamily="34" charset="-122"/>
                <a:cs typeface="Gelasio" pitchFamily="34" charset="-120"/>
              </a:rPr>
              <a:t>Enhance models with longitudinal data, richer behavioral/contextual features, and integrate explainable AI methods for transparent decision support.</a:t>
            </a:r>
            <a:endParaRPr lang="en-US" sz="1750" dirty="0"/>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79CDE33-7332-554F-CFFF-9576FF99A2D6}"/>
              </a:ext>
            </a:extLst>
          </p:cNvPr>
          <p:cNvSpPr/>
          <p:nvPr/>
        </p:nvSpPr>
        <p:spPr>
          <a:xfrm>
            <a:off x="1" y="1"/>
            <a:ext cx="14630400" cy="8229600"/>
          </a:xfrm>
          <a:prstGeom prst="rect">
            <a:avLst/>
          </a:prstGeom>
          <a:solidFill>
            <a:srgbClr val="DECEBB"/>
          </a:solidFill>
          <a:ln>
            <a:solidFill>
              <a:srgbClr val="DECE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Image 0" descr="preencoded.png"/>
          <p:cNvPicPr>
            <a:picLocks noChangeAspect="1"/>
          </p:cNvPicPr>
          <p:nvPr/>
        </p:nvPicPr>
        <p:blipFill>
          <a:blip r:embed="rId3"/>
          <a:stretch>
            <a:fillRect/>
          </a:stretch>
        </p:blipFill>
        <p:spPr>
          <a:xfrm>
            <a:off x="1028700" y="2400300"/>
            <a:ext cx="3429000" cy="3429000"/>
          </a:xfrm>
          <a:prstGeom prst="rect">
            <a:avLst/>
          </a:prstGeom>
        </p:spPr>
      </p:pic>
      <p:sp>
        <p:nvSpPr>
          <p:cNvPr id="3" name="Text 0"/>
          <p:cNvSpPr/>
          <p:nvPr/>
        </p:nvSpPr>
        <p:spPr>
          <a:xfrm>
            <a:off x="6280190" y="3274100"/>
            <a:ext cx="7556421" cy="978218"/>
          </a:xfrm>
          <a:prstGeom prst="rect">
            <a:avLst/>
          </a:prstGeom>
          <a:noFill/>
          <a:ln/>
        </p:spPr>
        <p:txBody>
          <a:bodyPr wrap="none" lIns="0" tIns="0" rIns="0" bIns="0" rtlCol="0" anchor="t"/>
          <a:lstStyle/>
          <a:p>
            <a:pPr marL="0" indent="0" algn="l">
              <a:lnSpc>
                <a:spcPts val="7700"/>
              </a:lnSpc>
              <a:buNone/>
            </a:pPr>
            <a:r>
              <a:rPr lang="en-US" sz="6150" dirty="0">
                <a:solidFill>
                  <a:srgbClr val="484237"/>
                </a:solidFill>
                <a:latin typeface="Gelasio Semi Bold" pitchFamily="34" charset="0"/>
                <a:ea typeface="Gelasio Semi Bold" pitchFamily="34" charset="-122"/>
                <a:cs typeface="Gelasio Semi Bold" pitchFamily="34" charset="-120"/>
              </a:rPr>
              <a:t>Thank You</a:t>
            </a:r>
            <a:endParaRPr lang="en-US" sz="6150" dirty="0"/>
          </a:p>
        </p:txBody>
      </p:sp>
      <p:sp>
        <p:nvSpPr>
          <p:cNvPr id="4" name="Text 1"/>
          <p:cNvSpPr/>
          <p:nvPr/>
        </p:nvSpPr>
        <p:spPr>
          <a:xfrm>
            <a:off x="6280190" y="4592479"/>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098232"/>
            <a:ext cx="7073146" cy="708779"/>
          </a:xfrm>
          <a:prstGeom prst="rect">
            <a:avLst/>
          </a:prstGeom>
          <a:noFill/>
          <a:ln/>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Introduction to the Study</a:t>
            </a:r>
            <a:endParaRPr lang="en-US" sz="4450" dirty="0"/>
          </a:p>
        </p:txBody>
      </p:sp>
      <p:sp>
        <p:nvSpPr>
          <p:cNvPr id="4" name="Shape 1"/>
          <p:cNvSpPr/>
          <p:nvPr/>
        </p:nvSpPr>
        <p:spPr>
          <a:xfrm>
            <a:off x="6280190" y="2402324"/>
            <a:ext cx="510302" cy="510302"/>
          </a:xfrm>
          <a:prstGeom prst="roundRect">
            <a:avLst>
              <a:gd name="adj" fmla="val 6667"/>
            </a:avLst>
          </a:prstGeom>
          <a:solidFill>
            <a:srgbClr val="EEE8DD"/>
          </a:solidFill>
          <a:ln/>
        </p:spPr>
        <p:txBody>
          <a:bodyPr/>
          <a:lstStyle/>
          <a:p>
            <a:endParaRPr lang="en-US"/>
          </a:p>
        </p:txBody>
      </p:sp>
      <p:sp>
        <p:nvSpPr>
          <p:cNvPr id="5" name="Text 2"/>
          <p:cNvSpPr/>
          <p:nvPr/>
        </p:nvSpPr>
        <p:spPr>
          <a:xfrm>
            <a:off x="7017306" y="240232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Gelasio Semi Bold" pitchFamily="34" charset="0"/>
                <a:ea typeface="Gelasio Semi Bold" pitchFamily="34" charset="-122"/>
                <a:cs typeface="Gelasio Semi Bold" pitchFamily="34" charset="-120"/>
              </a:rPr>
              <a:t>Study Goals</a:t>
            </a:r>
            <a:endParaRPr lang="en-US" sz="2200" dirty="0"/>
          </a:p>
        </p:txBody>
      </p:sp>
      <p:sp>
        <p:nvSpPr>
          <p:cNvPr id="6" name="Text 3"/>
          <p:cNvSpPr/>
          <p:nvPr/>
        </p:nvSpPr>
        <p:spPr>
          <a:xfrm>
            <a:off x="7017306" y="2892743"/>
            <a:ext cx="2927747" cy="2177415"/>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Gelasio" pitchFamily="34" charset="0"/>
                <a:ea typeface="Gelasio" pitchFamily="34" charset="-122"/>
                <a:cs typeface="Gelasio" pitchFamily="34" charset="-120"/>
              </a:rPr>
              <a:t>Predictions focus on binary cigarette use, marijuana usage frequency across multiple classes, and estimating the age of first cigarette use with regression.</a:t>
            </a:r>
            <a:endParaRPr lang="en-US" sz="1750" dirty="0"/>
          </a:p>
        </p:txBody>
      </p:sp>
      <p:sp>
        <p:nvSpPr>
          <p:cNvPr id="7" name="Shape 4"/>
          <p:cNvSpPr/>
          <p:nvPr/>
        </p:nvSpPr>
        <p:spPr>
          <a:xfrm>
            <a:off x="10171867" y="2402324"/>
            <a:ext cx="510302" cy="510302"/>
          </a:xfrm>
          <a:prstGeom prst="roundRect">
            <a:avLst>
              <a:gd name="adj" fmla="val 6667"/>
            </a:avLst>
          </a:prstGeom>
          <a:solidFill>
            <a:srgbClr val="EEE8DD"/>
          </a:solidFill>
          <a:ln/>
        </p:spPr>
        <p:txBody>
          <a:bodyPr/>
          <a:lstStyle/>
          <a:p>
            <a:endParaRPr lang="en-US"/>
          </a:p>
        </p:txBody>
      </p:sp>
      <p:sp>
        <p:nvSpPr>
          <p:cNvPr id="8" name="Text 5"/>
          <p:cNvSpPr/>
          <p:nvPr/>
        </p:nvSpPr>
        <p:spPr>
          <a:xfrm>
            <a:off x="10908983" y="240232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Gelasio Semi Bold" pitchFamily="34" charset="0"/>
                <a:ea typeface="Gelasio Semi Bold" pitchFamily="34" charset="-122"/>
                <a:cs typeface="Gelasio Semi Bold" pitchFamily="34" charset="-120"/>
              </a:rPr>
              <a:t>Dataset Overview</a:t>
            </a:r>
            <a:endParaRPr lang="en-US" sz="2200" dirty="0"/>
          </a:p>
        </p:txBody>
      </p:sp>
      <p:sp>
        <p:nvSpPr>
          <p:cNvPr id="9" name="Text 6"/>
          <p:cNvSpPr/>
          <p:nvPr/>
        </p:nvSpPr>
        <p:spPr>
          <a:xfrm>
            <a:off x="10908983" y="2892743"/>
            <a:ext cx="2927747" cy="2540318"/>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Gelasio" pitchFamily="34" charset="0"/>
                <a:ea typeface="Gelasio" pitchFamily="34" charset="-122"/>
                <a:cs typeface="Gelasio" pitchFamily="34" charset="-120"/>
              </a:rPr>
              <a:t>NSDUH provides over 32,900 youth records with more than 200 variables covering substance use, demographic information, and social environment contexts.</a:t>
            </a:r>
            <a:endParaRPr lang="en-US" sz="1750" dirty="0"/>
          </a:p>
        </p:txBody>
      </p:sp>
      <p:sp>
        <p:nvSpPr>
          <p:cNvPr id="10" name="Shape 7"/>
          <p:cNvSpPr/>
          <p:nvPr/>
        </p:nvSpPr>
        <p:spPr>
          <a:xfrm>
            <a:off x="6280190" y="5915025"/>
            <a:ext cx="510302" cy="510302"/>
          </a:xfrm>
          <a:prstGeom prst="roundRect">
            <a:avLst>
              <a:gd name="adj" fmla="val 6667"/>
            </a:avLst>
          </a:prstGeom>
          <a:solidFill>
            <a:srgbClr val="EEE8DD"/>
          </a:solidFill>
          <a:ln/>
        </p:spPr>
        <p:txBody>
          <a:bodyPr/>
          <a:lstStyle/>
          <a:p>
            <a:endParaRPr lang="en-US"/>
          </a:p>
        </p:txBody>
      </p:sp>
      <p:sp>
        <p:nvSpPr>
          <p:cNvPr id="11" name="Text 8"/>
          <p:cNvSpPr/>
          <p:nvPr/>
        </p:nvSpPr>
        <p:spPr>
          <a:xfrm>
            <a:off x="7017306" y="5915025"/>
            <a:ext cx="3634621"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Gelasio Semi Bold" pitchFamily="34" charset="0"/>
                <a:ea typeface="Gelasio Semi Bold" pitchFamily="34" charset="-122"/>
                <a:cs typeface="Gelasio Semi Bold" pitchFamily="34" charset="-120"/>
              </a:rPr>
              <a:t>Machine Learning Models</a:t>
            </a:r>
            <a:endParaRPr lang="en-US" sz="2200" dirty="0"/>
          </a:p>
        </p:txBody>
      </p:sp>
      <p:sp>
        <p:nvSpPr>
          <p:cNvPr id="12" name="Text 9"/>
          <p:cNvSpPr/>
          <p:nvPr/>
        </p:nvSpPr>
        <p:spPr>
          <a:xfrm>
            <a:off x="7017306" y="6405443"/>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Gelasio" pitchFamily="34" charset="0"/>
                <a:ea typeface="Gelasio" pitchFamily="34" charset="-122"/>
                <a:cs typeface="Gelasio" pitchFamily="34" charset="-120"/>
              </a:rPr>
              <a:t>We utilized Decision Tree, Bagging, Random Forest, and Gradient Boosting algorithms to analyze complex patterns in the data.</a:t>
            </a:r>
            <a:endParaRPr lang="en-US" sz="1750" dirty="0"/>
          </a:p>
        </p:txBody>
      </p:sp>
      <p:sp>
        <p:nvSpPr>
          <p:cNvPr id="13" name="Rectangle 12">
            <a:extLst>
              <a:ext uri="{FF2B5EF4-FFF2-40B4-BE49-F238E27FC236}">
                <a16:creationId xmlns:a16="http://schemas.microsoft.com/office/drawing/2014/main" id="{9253F6EC-71E8-0FFB-E08B-6C6555688600}"/>
              </a:ext>
            </a:extLst>
          </p:cNvPr>
          <p:cNvSpPr/>
          <p:nvPr/>
        </p:nvSpPr>
        <p:spPr>
          <a:xfrm>
            <a:off x="12763893" y="7682845"/>
            <a:ext cx="1866507" cy="546755"/>
          </a:xfrm>
          <a:prstGeom prst="rect">
            <a:avLst/>
          </a:prstGeom>
          <a:solidFill>
            <a:srgbClr val="DECEBB"/>
          </a:solidFill>
          <a:ln>
            <a:solidFill>
              <a:srgbClr val="DECE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639604"/>
            <a:ext cx="12794694" cy="708779"/>
          </a:xfrm>
          <a:prstGeom prst="rect">
            <a:avLst/>
          </a:prstGeom>
          <a:noFill/>
          <a:ln/>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Theoretical Background I: Tree-Based Models</a:t>
            </a:r>
            <a:endParaRPr lang="en-US" sz="4450" dirty="0"/>
          </a:p>
        </p:txBody>
      </p:sp>
      <p:pic>
        <p:nvPicPr>
          <p:cNvPr id="3" name="Image 0" descr="preencoded.png"/>
          <p:cNvPicPr>
            <a:picLocks noChangeAspect="1"/>
          </p:cNvPicPr>
          <p:nvPr/>
        </p:nvPicPr>
        <p:blipFill>
          <a:blip r:embed="rId3"/>
          <a:stretch>
            <a:fillRect/>
          </a:stretch>
        </p:blipFill>
        <p:spPr>
          <a:xfrm>
            <a:off x="793790" y="1802011"/>
            <a:ext cx="6351270" cy="3925372"/>
          </a:xfrm>
          <a:prstGeom prst="rect">
            <a:avLst/>
          </a:prstGeom>
        </p:spPr>
      </p:pic>
      <p:sp>
        <p:nvSpPr>
          <p:cNvPr id="4" name="Text 1"/>
          <p:cNvSpPr/>
          <p:nvPr/>
        </p:nvSpPr>
        <p:spPr>
          <a:xfrm>
            <a:off x="793790" y="601087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Gelasio Semi Bold" pitchFamily="34" charset="0"/>
                <a:ea typeface="Gelasio Semi Bold" pitchFamily="34" charset="-122"/>
                <a:cs typeface="Gelasio Semi Bold" pitchFamily="34" charset="-120"/>
              </a:rPr>
              <a:t>Decision Trees</a:t>
            </a:r>
            <a:endParaRPr lang="en-US" sz="2200" dirty="0"/>
          </a:p>
        </p:txBody>
      </p:sp>
      <p:sp>
        <p:nvSpPr>
          <p:cNvPr id="5" name="Text 2"/>
          <p:cNvSpPr/>
          <p:nvPr/>
        </p:nvSpPr>
        <p:spPr>
          <a:xfrm>
            <a:off x="793790" y="6501289"/>
            <a:ext cx="6351270" cy="1088708"/>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Gelasio" pitchFamily="34" charset="0"/>
                <a:ea typeface="Gelasio" pitchFamily="34" charset="-122"/>
                <a:cs typeface="Gelasio" pitchFamily="34" charset="-120"/>
              </a:rPr>
              <a:t>Models that split datasets by feature thresholds to build an interpretable tree structure but prone to overfitting without pruning or depth limits.</a:t>
            </a:r>
            <a:endParaRPr lang="en-US" sz="1750" dirty="0"/>
          </a:p>
        </p:txBody>
      </p:sp>
      <p:pic>
        <p:nvPicPr>
          <p:cNvPr id="6" name="Image 1" descr="preencoded.png"/>
          <p:cNvPicPr>
            <a:picLocks noChangeAspect="1"/>
          </p:cNvPicPr>
          <p:nvPr/>
        </p:nvPicPr>
        <p:blipFill>
          <a:blip r:embed="rId4"/>
          <a:stretch>
            <a:fillRect/>
          </a:stretch>
        </p:blipFill>
        <p:spPr>
          <a:xfrm>
            <a:off x="7485221" y="1802011"/>
            <a:ext cx="6351389" cy="3925372"/>
          </a:xfrm>
          <a:prstGeom prst="rect">
            <a:avLst/>
          </a:prstGeom>
        </p:spPr>
      </p:pic>
      <p:sp>
        <p:nvSpPr>
          <p:cNvPr id="7" name="Text 3"/>
          <p:cNvSpPr/>
          <p:nvPr/>
        </p:nvSpPr>
        <p:spPr>
          <a:xfrm>
            <a:off x="7485221" y="601087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Gelasio Semi Bold" pitchFamily="34" charset="0"/>
                <a:ea typeface="Gelasio Semi Bold" pitchFamily="34" charset="-122"/>
                <a:cs typeface="Gelasio Semi Bold" pitchFamily="34" charset="-120"/>
              </a:rPr>
              <a:t>Bagging</a:t>
            </a:r>
            <a:endParaRPr lang="en-US" sz="2200" dirty="0"/>
          </a:p>
        </p:txBody>
      </p:sp>
      <p:sp>
        <p:nvSpPr>
          <p:cNvPr id="8" name="Text 4"/>
          <p:cNvSpPr/>
          <p:nvPr/>
        </p:nvSpPr>
        <p:spPr>
          <a:xfrm>
            <a:off x="7485221" y="6501289"/>
            <a:ext cx="6351389" cy="1088708"/>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Gelasio" pitchFamily="34" charset="0"/>
                <a:ea typeface="Gelasio" pitchFamily="34" charset="-122"/>
                <a:cs typeface="Gelasio" pitchFamily="34" charset="-120"/>
              </a:rPr>
              <a:t>An ensemble method training many trees on bootstrapped samples, aggregating outputs to reduce variance and enhance generalization with out-of-bag validation.</a:t>
            </a:r>
            <a:endParaRPr lang="en-US" sz="1750" dirty="0"/>
          </a:p>
        </p:txBody>
      </p:sp>
      <p:sp>
        <p:nvSpPr>
          <p:cNvPr id="9" name="Rectangle 8">
            <a:extLst>
              <a:ext uri="{FF2B5EF4-FFF2-40B4-BE49-F238E27FC236}">
                <a16:creationId xmlns:a16="http://schemas.microsoft.com/office/drawing/2014/main" id="{0DE526E4-6D6C-8EE5-91A6-90A8444BA3D6}"/>
              </a:ext>
            </a:extLst>
          </p:cNvPr>
          <p:cNvSpPr/>
          <p:nvPr/>
        </p:nvSpPr>
        <p:spPr>
          <a:xfrm>
            <a:off x="12763893" y="7682845"/>
            <a:ext cx="1866507" cy="546755"/>
          </a:xfrm>
          <a:prstGeom prst="rect">
            <a:avLst/>
          </a:prstGeom>
          <a:solidFill>
            <a:srgbClr val="DECEBB"/>
          </a:solidFill>
          <a:ln>
            <a:solidFill>
              <a:srgbClr val="DECE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189684"/>
          </a:xfrm>
          <a:prstGeom prst="rect">
            <a:avLst/>
          </a:prstGeom>
        </p:spPr>
      </p:pic>
      <p:sp>
        <p:nvSpPr>
          <p:cNvPr id="3" name="Text 0"/>
          <p:cNvSpPr/>
          <p:nvPr/>
        </p:nvSpPr>
        <p:spPr>
          <a:xfrm>
            <a:off x="793790" y="3949303"/>
            <a:ext cx="10852547" cy="531614"/>
          </a:xfrm>
          <a:prstGeom prst="rect">
            <a:avLst/>
          </a:prstGeom>
          <a:noFill/>
          <a:ln/>
        </p:spPr>
        <p:txBody>
          <a:bodyPr wrap="none" lIns="0" tIns="0" rIns="0" bIns="0" rtlCol="0" anchor="t"/>
          <a:lstStyle/>
          <a:p>
            <a:pPr marL="0" indent="0" algn="l">
              <a:lnSpc>
                <a:spcPts val="4150"/>
              </a:lnSpc>
              <a:buNone/>
            </a:pPr>
            <a:r>
              <a:rPr lang="en-US" sz="3300" dirty="0">
                <a:solidFill>
                  <a:srgbClr val="484237"/>
                </a:solidFill>
                <a:latin typeface="Gelasio Semi Bold" pitchFamily="34" charset="0"/>
                <a:ea typeface="Gelasio Semi Bold" pitchFamily="34" charset="-122"/>
                <a:cs typeface="Gelasio Semi Bold" pitchFamily="34" charset="-120"/>
              </a:rPr>
              <a:t>Theoretical Background II: Ensembles &amp; Evaluation</a:t>
            </a:r>
            <a:endParaRPr lang="en-US" sz="3300" dirty="0"/>
          </a:p>
        </p:txBody>
      </p:sp>
      <p:sp>
        <p:nvSpPr>
          <p:cNvPr id="4" name="Shape 1"/>
          <p:cNvSpPr/>
          <p:nvPr/>
        </p:nvSpPr>
        <p:spPr>
          <a:xfrm>
            <a:off x="793790" y="4736068"/>
            <a:ext cx="6436400" cy="1252180"/>
          </a:xfrm>
          <a:prstGeom prst="roundRect">
            <a:avLst>
              <a:gd name="adj" fmla="val 2038"/>
            </a:avLst>
          </a:prstGeom>
          <a:solidFill>
            <a:srgbClr val="EEE8DD"/>
          </a:solidFill>
          <a:ln/>
        </p:spPr>
        <p:txBody>
          <a:bodyPr/>
          <a:lstStyle/>
          <a:p>
            <a:endParaRPr lang="en-US"/>
          </a:p>
        </p:txBody>
      </p:sp>
      <p:sp>
        <p:nvSpPr>
          <p:cNvPr id="5" name="Text 2"/>
          <p:cNvSpPr/>
          <p:nvPr/>
        </p:nvSpPr>
        <p:spPr>
          <a:xfrm>
            <a:off x="963811" y="4906089"/>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000000"/>
                </a:solidFill>
                <a:latin typeface="Gelasio Semi Bold" pitchFamily="34" charset="0"/>
                <a:ea typeface="Gelasio Semi Bold" pitchFamily="34" charset="-122"/>
                <a:cs typeface="Gelasio Semi Bold" pitchFamily="34" charset="-120"/>
              </a:rPr>
              <a:t>Random Forest</a:t>
            </a:r>
            <a:endParaRPr lang="en-US" sz="1650" dirty="0"/>
          </a:p>
        </p:txBody>
      </p:sp>
      <p:sp>
        <p:nvSpPr>
          <p:cNvPr id="6" name="Text 3"/>
          <p:cNvSpPr/>
          <p:nvPr/>
        </p:nvSpPr>
        <p:spPr>
          <a:xfrm>
            <a:off x="963811" y="5273873"/>
            <a:ext cx="6096357" cy="544354"/>
          </a:xfrm>
          <a:prstGeom prst="rect">
            <a:avLst/>
          </a:prstGeom>
          <a:noFill/>
          <a:ln/>
        </p:spPr>
        <p:txBody>
          <a:bodyPr wrap="square" lIns="0" tIns="0" rIns="0" bIns="0" rtlCol="0" anchor="t"/>
          <a:lstStyle/>
          <a:p>
            <a:pPr marL="0" indent="0" algn="l">
              <a:lnSpc>
                <a:spcPts val="2100"/>
              </a:lnSpc>
              <a:buNone/>
            </a:pPr>
            <a:r>
              <a:rPr lang="en-US" sz="1300" dirty="0">
                <a:solidFill>
                  <a:srgbClr val="000000"/>
                </a:solidFill>
                <a:latin typeface="Gelasio" pitchFamily="34" charset="0"/>
                <a:ea typeface="Gelasio" pitchFamily="34" charset="-122"/>
                <a:cs typeface="Gelasio" pitchFamily="34" charset="-120"/>
              </a:rPr>
              <a:t>Introduces feature randomness during bagging, enhancing robustness and enabling feature importance assessment.</a:t>
            </a:r>
            <a:endParaRPr lang="en-US" sz="1300" dirty="0"/>
          </a:p>
        </p:txBody>
      </p:sp>
      <p:sp>
        <p:nvSpPr>
          <p:cNvPr id="7" name="Shape 4"/>
          <p:cNvSpPr/>
          <p:nvPr/>
        </p:nvSpPr>
        <p:spPr>
          <a:xfrm>
            <a:off x="7400211" y="4736068"/>
            <a:ext cx="6436400" cy="1252180"/>
          </a:xfrm>
          <a:prstGeom prst="roundRect">
            <a:avLst>
              <a:gd name="adj" fmla="val 2038"/>
            </a:avLst>
          </a:prstGeom>
          <a:solidFill>
            <a:srgbClr val="EEE8DD"/>
          </a:solidFill>
          <a:ln/>
        </p:spPr>
        <p:txBody>
          <a:bodyPr/>
          <a:lstStyle/>
          <a:p>
            <a:endParaRPr lang="en-US"/>
          </a:p>
        </p:txBody>
      </p:sp>
      <p:sp>
        <p:nvSpPr>
          <p:cNvPr id="8" name="Text 5"/>
          <p:cNvSpPr/>
          <p:nvPr/>
        </p:nvSpPr>
        <p:spPr>
          <a:xfrm>
            <a:off x="7570232" y="4906089"/>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000000"/>
                </a:solidFill>
                <a:latin typeface="Gelasio Semi Bold" pitchFamily="34" charset="0"/>
                <a:ea typeface="Gelasio Semi Bold" pitchFamily="34" charset="-122"/>
                <a:cs typeface="Gelasio Semi Bold" pitchFamily="34" charset="-120"/>
              </a:rPr>
              <a:t>Gradient Boosting</a:t>
            </a:r>
            <a:endParaRPr lang="en-US" sz="1650" dirty="0"/>
          </a:p>
        </p:txBody>
      </p:sp>
      <p:sp>
        <p:nvSpPr>
          <p:cNvPr id="9" name="Text 6"/>
          <p:cNvSpPr/>
          <p:nvPr/>
        </p:nvSpPr>
        <p:spPr>
          <a:xfrm>
            <a:off x="7570232" y="5273873"/>
            <a:ext cx="6096357" cy="544354"/>
          </a:xfrm>
          <a:prstGeom prst="rect">
            <a:avLst/>
          </a:prstGeom>
          <a:noFill/>
          <a:ln/>
        </p:spPr>
        <p:txBody>
          <a:bodyPr wrap="square" lIns="0" tIns="0" rIns="0" bIns="0" rtlCol="0" anchor="t"/>
          <a:lstStyle/>
          <a:p>
            <a:pPr marL="0" indent="0" algn="l">
              <a:lnSpc>
                <a:spcPts val="2100"/>
              </a:lnSpc>
              <a:buNone/>
            </a:pPr>
            <a:r>
              <a:rPr lang="en-US" sz="1300" dirty="0">
                <a:solidFill>
                  <a:srgbClr val="000000"/>
                </a:solidFill>
                <a:latin typeface="Gelasio" pitchFamily="34" charset="0"/>
                <a:ea typeface="Gelasio" pitchFamily="34" charset="-122"/>
                <a:cs typeface="Gelasio" pitchFamily="34" charset="-120"/>
              </a:rPr>
              <a:t>Sequentially fits trees to residuals, achieving high accuracy but sacrificing interpretability.</a:t>
            </a:r>
            <a:endParaRPr lang="en-US" sz="1300" dirty="0"/>
          </a:p>
        </p:txBody>
      </p:sp>
      <p:sp>
        <p:nvSpPr>
          <p:cNvPr id="10" name="Shape 7"/>
          <p:cNvSpPr/>
          <p:nvPr/>
        </p:nvSpPr>
        <p:spPr>
          <a:xfrm>
            <a:off x="793790" y="6158270"/>
            <a:ext cx="6436400" cy="1311712"/>
          </a:xfrm>
          <a:prstGeom prst="roundRect">
            <a:avLst>
              <a:gd name="adj" fmla="val 1945"/>
            </a:avLst>
          </a:prstGeom>
          <a:solidFill>
            <a:srgbClr val="EEE8DD"/>
          </a:solidFill>
          <a:ln/>
        </p:spPr>
        <p:txBody>
          <a:bodyPr/>
          <a:lstStyle/>
          <a:p>
            <a:endParaRPr lang="en-US"/>
          </a:p>
        </p:txBody>
      </p:sp>
      <p:sp>
        <p:nvSpPr>
          <p:cNvPr id="11" name="Text 8"/>
          <p:cNvSpPr/>
          <p:nvPr/>
        </p:nvSpPr>
        <p:spPr>
          <a:xfrm>
            <a:off x="963811" y="6328291"/>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000000"/>
                </a:solidFill>
                <a:latin typeface="Gelasio Semi Bold" pitchFamily="34" charset="0"/>
                <a:ea typeface="Gelasio Semi Bold" pitchFamily="34" charset="-122"/>
                <a:cs typeface="Gelasio Semi Bold" pitchFamily="34" charset="-120"/>
              </a:rPr>
              <a:t>Assessment Metrics</a:t>
            </a:r>
            <a:endParaRPr lang="en-US" sz="1650" dirty="0"/>
          </a:p>
        </p:txBody>
      </p:sp>
      <p:sp>
        <p:nvSpPr>
          <p:cNvPr id="12" name="Text 9"/>
          <p:cNvSpPr/>
          <p:nvPr/>
        </p:nvSpPr>
        <p:spPr>
          <a:xfrm>
            <a:off x="963811" y="6696075"/>
            <a:ext cx="6096357" cy="272177"/>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000000"/>
                </a:solidFill>
                <a:latin typeface="Gelasio" pitchFamily="34" charset="0"/>
                <a:ea typeface="Gelasio" pitchFamily="34" charset="-122"/>
                <a:cs typeface="Gelasio" pitchFamily="34" charset="-120"/>
              </a:rPr>
              <a:t>Classification: Accuracy, Precision, Recall, F1 Score, ROC AUC</a:t>
            </a:r>
            <a:endParaRPr lang="en-US" sz="1300" dirty="0"/>
          </a:p>
        </p:txBody>
      </p:sp>
      <p:sp>
        <p:nvSpPr>
          <p:cNvPr id="13" name="Text 10"/>
          <p:cNvSpPr/>
          <p:nvPr/>
        </p:nvSpPr>
        <p:spPr>
          <a:xfrm>
            <a:off x="963811" y="7027783"/>
            <a:ext cx="6096357" cy="272177"/>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000000"/>
                </a:solidFill>
                <a:latin typeface="Gelasio" pitchFamily="34" charset="0"/>
                <a:ea typeface="Gelasio" pitchFamily="34" charset="-122"/>
                <a:cs typeface="Gelasio" pitchFamily="34" charset="-120"/>
              </a:rPr>
              <a:t>Regression: Root Mean Squared Error (RMSE), R² Score</a:t>
            </a:r>
            <a:endParaRPr lang="en-US" sz="1300" dirty="0"/>
          </a:p>
        </p:txBody>
      </p:sp>
      <p:sp>
        <p:nvSpPr>
          <p:cNvPr id="14" name="Shape 11"/>
          <p:cNvSpPr/>
          <p:nvPr/>
        </p:nvSpPr>
        <p:spPr>
          <a:xfrm>
            <a:off x="7400211" y="6158270"/>
            <a:ext cx="6436400" cy="1311712"/>
          </a:xfrm>
          <a:prstGeom prst="roundRect">
            <a:avLst>
              <a:gd name="adj" fmla="val 1945"/>
            </a:avLst>
          </a:prstGeom>
          <a:solidFill>
            <a:srgbClr val="EEE8DD"/>
          </a:solidFill>
          <a:ln/>
        </p:spPr>
        <p:txBody>
          <a:bodyPr/>
          <a:lstStyle/>
          <a:p>
            <a:endParaRPr lang="en-US"/>
          </a:p>
        </p:txBody>
      </p:sp>
      <p:sp>
        <p:nvSpPr>
          <p:cNvPr id="15" name="Text 12"/>
          <p:cNvSpPr/>
          <p:nvPr/>
        </p:nvSpPr>
        <p:spPr>
          <a:xfrm>
            <a:off x="7570232" y="6328291"/>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000000"/>
                </a:solidFill>
                <a:latin typeface="Gelasio Semi Bold" pitchFamily="34" charset="0"/>
                <a:ea typeface="Gelasio Semi Bold" pitchFamily="34" charset="-122"/>
                <a:cs typeface="Gelasio Semi Bold" pitchFamily="34" charset="-120"/>
              </a:rPr>
              <a:t>Limitations</a:t>
            </a:r>
            <a:endParaRPr lang="en-US" sz="1650" dirty="0"/>
          </a:p>
        </p:txBody>
      </p:sp>
      <p:sp>
        <p:nvSpPr>
          <p:cNvPr id="16" name="Text 13"/>
          <p:cNvSpPr/>
          <p:nvPr/>
        </p:nvSpPr>
        <p:spPr>
          <a:xfrm>
            <a:off x="7570232" y="6696075"/>
            <a:ext cx="6096357" cy="544354"/>
          </a:xfrm>
          <a:prstGeom prst="rect">
            <a:avLst/>
          </a:prstGeom>
          <a:noFill/>
          <a:ln/>
        </p:spPr>
        <p:txBody>
          <a:bodyPr wrap="square" lIns="0" tIns="0" rIns="0" bIns="0" rtlCol="0" anchor="t"/>
          <a:lstStyle/>
          <a:p>
            <a:pPr marL="0" indent="0" algn="l">
              <a:lnSpc>
                <a:spcPts val="2100"/>
              </a:lnSpc>
              <a:buNone/>
            </a:pPr>
            <a:r>
              <a:rPr lang="en-US" sz="1300" dirty="0">
                <a:solidFill>
                  <a:srgbClr val="000000"/>
                </a:solidFill>
                <a:latin typeface="Gelasio" pitchFamily="34" charset="0"/>
                <a:ea typeface="Gelasio" pitchFamily="34" charset="-122"/>
                <a:cs typeface="Gelasio" pitchFamily="34" charset="-120"/>
              </a:rPr>
              <a:t>Complex ensembles obscure individual decision pathways; challenges include imbalanced classes and survey sample biases that affect prediction validity.</a:t>
            </a:r>
            <a:endParaRPr lang="en-US" sz="1300" dirty="0"/>
          </a:p>
        </p:txBody>
      </p:sp>
      <p:sp>
        <p:nvSpPr>
          <p:cNvPr id="17" name="Rectangle 16">
            <a:extLst>
              <a:ext uri="{FF2B5EF4-FFF2-40B4-BE49-F238E27FC236}">
                <a16:creationId xmlns:a16="http://schemas.microsoft.com/office/drawing/2014/main" id="{B03DA311-1E90-7F17-D4F8-2F438A38AD52}"/>
              </a:ext>
            </a:extLst>
          </p:cNvPr>
          <p:cNvSpPr/>
          <p:nvPr/>
        </p:nvSpPr>
        <p:spPr>
          <a:xfrm>
            <a:off x="12763893" y="7682845"/>
            <a:ext cx="1866507" cy="546755"/>
          </a:xfrm>
          <a:prstGeom prst="rect">
            <a:avLst/>
          </a:prstGeom>
          <a:solidFill>
            <a:srgbClr val="DECEBB"/>
          </a:solidFill>
          <a:ln>
            <a:solidFill>
              <a:srgbClr val="DECE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058585"/>
            <a:ext cx="12153186" cy="708779"/>
          </a:xfrm>
          <a:prstGeom prst="rect">
            <a:avLst/>
          </a:prstGeom>
          <a:noFill/>
          <a:ln/>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Methodology I: Data &amp; Feature Engineering</a:t>
            </a:r>
            <a:endParaRPr lang="en-US" sz="4450" dirty="0"/>
          </a:p>
        </p:txBody>
      </p:sp>
      <p:sp>
        <p:nvSpPr>
          <p:cNvPr id="3" name="Text 1"/>
          <p:cNvSpPr/>
          <p:nvPr/>
        </p:nvSpPr>
        <p:spPr>
          <a:xfrm>
            <a:off x="1743789" y="3543538"/>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000000"/>
                </a:solidFill>
                <a:latin typeface="Gelasio Semi Bold" pitchFamily="34" charset="0"/>
                <a:ea typeface="Gelasio Semi Bold" pitchFamily="34" charset="-122"/>
                <a:cs typeface="Gelasio Semi Bold" pitchFamily="34" charset="-120"/>
              </a:rPr>
              <a:t>Data Cleaning</a:t>
            </a:r>
            <a:endParaRPr lang="en-US" sz="2200" dirty="0"/>
          </a:p>
        </p:txBody>
      </p:sp>
      <p:sp>
        <p:nvSpPr>
          <p:cNvPr id="4" name="Text 2"/>
          <p:cNvSpPr/>
          <p:nvPr/>
        </p:nvSpPr>
        <p:spPr>
          <a:xfrm>
            <a:off x="793790" y="4033957"/>
            <a:ext cx="3785235" cy="1814513"/>
          </a:xfrm>
          <a:prstGeom prst="rect">
            <a:avLst/>
          </a:prstGeom>
          <a:noFill/>
          <a:ln/>
        </p:spPr>
        <p:txBody>
          <a:bodyPr wrap="square" lIns="0" tIns="0" rIns="0" bIns="0" rtlCol="0" anchor="t"/>
          <a:lstStyle/>
          <a:p>
            <a:pPr marL="0" indent="0" algn="r">
              <a:lnSpc>
                <a:spcPts val="2850"/>
              </a:lnSpc>
              <a:buNone/>
            </a:pPr>
            <a:r>
              <a:rPr lang="en-US" sz="1750" dirty="0">
                <a:solidFill>
                  <a:srgbClr val="000000"/>
                </a:solidFill>
                <a:latin typeface="Gelasio" pitchFamily="34" charset="0"/>
                <a:ea typeface="Gelasio" pitchFamily="34" charset="-122"/>
                <a:cs typeface="Gelasio" pitchFamily="34" charset="-120"/>
              </a:rPr>
              <a:t>Special survey codes indicating missing or non-applicable values were replaced with NaN and rows with missing data were dropped for data integrity.</a:t>
            </a:r>
            <a:endParaRPr lang="en-US" sz="1750" dirty="0"/>
          </a:p>
        </p:txBody>
      </p:sp>
      <p:pic>
        <p:nvPicPr>
          <p:cNvPr id="5" name="Image 0" descr="preencoded.png"/>
          <p:cNvPicPr>
            <a:picLocks noChangeAspect="1"/>
          </p:cNvPicPr>
          <p:nvPr/>
        </p:nvPicPr>
        <p:blipFill>
          <a:blip r:embed="rId3"/>
          <a:stretch>
            <a:fillRect/>
          </a:stretch>
        </p:blipFill>
        <p:spPr>
          <a:xfrm>
            <a:off x="5032653" y="2413516"/>
            <a:ext cx="4564975" cy="4564975"/>
          </a:xfrm>
          <a:prstGeom prst="rect">
            <a:avLst/>
          </a:prstGeom>
        </p:spPr>
      </p:pic>
      <p:sp>
        <p:nvSpPr>
          <p:cNvPr id="6" name="Text 3"/>
          <p:cNvSpPr/>
          <p:nvPr/>
        </p:nvSpPr>
        <p:spPr>
          <a:xfrm>
            <a:off x="5547717" y="4483775"/>
            <a:ext cx="339328" cy="424220"/>
          </a:xfrm>
          <a:prstGeom prst="rect">
            <a:avLst/>
          </a:prstGeom>
          <a:noFill/>
          <a:ln/>
        </p:spPr>
        <p:txBody>
          <a:bodyPr wrap="none" lIns="0" tIns="0" rIns="0" bIns="0" rtlCol="0" anchor="t"/>
          <a:lstStyle/>
          <a:p>
            <a:pPr marL="0" indent="0" algn="l">
              <a:lnSpc>
                <a:spcPts val="4250"/>
              </a:lnSpc>
              <a:buNone/>
            </a:pPr>
            <a:r>
              <a:rPr lang="en-US" sz="2650" dirty="0">
                <a:solidFill>
                  <a:srgbClr val="000000"/>
                </a:solidFill>
                <a:latin typeface="Gelasio Semi Bold" pitchFamily="34" charset="0"/>
                <a:ea typeface="Gelasio Semi Bold" pitchFamily="34" charset="-122"/>
                <a:cs typeface="Gelasio Semi Bold" pitchFamily="34" charset="-120"/>
              </a:rPr>
              <a:t>1</a:t>
            </a:r>
            <a:endParaRPr lang="en-US" sz="2650" dirty="0"/>
          </a:p>
        </p:txBody>
      </p:sp>
      <p:sp>
        <p:nvSpPr>
          <p:cNvPr id="7" name="Text 4"/>
          <p:cNvSpPr/>
          <p:nvPr/>
        </p:nvSpPr>
        <p:spPr>
          <a:xfrm>
            <a:off x="9937790" y="2220992"/>
            <a:ext cx="2864644"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Gelasio Semi Bold" pitchFamily="34" charset="0"/>
                <a:ea typeface="Gelasio Semi Bold" pitchFamily="34" charset="-122"/>
                <a:cs typeface="Gelasio Semi Bold" pitchFamily="34" charset="-120"/>
              </a:rPr>
              <a:t>Feature Engineering</a:t>
            </a:r>
            <a:endParaRPr lang="en-US" sz="2200" dirty="0"/>
          </a:p>
        </p:txBody>
      </p:sp>
      <p:sp>
        <p:nvSpPr>
          <p:cNvPr id="8" name="Text 5"/>
          <p:cNvSpPr/>
          <p:nvPr/>
        </p:nvSpPr>
        <p:spPr>
          <a:xfrm>
            <a:off x="9937790" y="2711410"/>
            <a:ext cx="3898821" cy="2177415"/>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Gelasio" pitchFamily="34" charset="0"/>
                <a:ea typeface="Gelasio" pitchFamily="34" charset="-122"/>
                <a:cs typeface="Gelasio" pitchFamily="34" charset="-120"/>
              </a:rPr>
              <a:t>Constructed interaction terms (e.g., School_Parental_Interaction), composite variables (e.g., Peer_Influence), and polynomial features (e.g., Income_Squared) to capture complex relationships.</a:t>
            </a:r>
            <a:endParaRPr lang="en-US" sz="1750" dirty="0"/>
          </a:p>
        </p:txBody>
      </p:sp>
      <p:pic>
        <p:nvPicPr>
          <p:cNvPr id="9" name="Image 1" descr="preencoded.png"/>
          <p:cNvPicPr>
            <a:picLocks noChangeAspect="1"/>
          </p:cNvPicPr>
          <p:nvPr/>
        </p:nvPicPr>
        <p:blipFill>
          <a:blip r:embed="rId4"/>
          <a:stretch>
            <a:fillRect/>
          </a:stretch>
        </p:blipFill>
        <p:spPr>
          <a:xfrm>
            <a:off x="5032653" y="2413516"/>
            <a:ext cx="4564975" cy="4564975"/>
          </a:xfrm>
          <a:prstGeom prst="rect">
            <a:avLst/>
          </a:prstGeom>
        </p:spPr>
      </p:pic>
      <p:sp>
        <p:nvSpPr>
          <p:cNvPr id="10" name="Text 6"/>
          <p:cNvSpPr/>
          <p:nvPr/>
        </p:nvSpPr>
        <p:spPr>
          <a:xfrm>
            <a:off x="7944326" y="3100149"/>
            <a:ext cx="339328" cy="424220"/>
          </a:xfrm>
          <a:prstGeom prst="rect">
            <a:avLst/>
          </a:prstGeom>
          <a:noFill/>
          <a:ln/>
        </p:spPr>
        <p:txBody>
          <a:bodyPr wrap="none" lIns="0" tIns="0" rIns="0" bIns="0" rtlCol="0" anchor="t"/>
          <a:lstStyle/>
          <a:p>
            <a:pPr marL="0" indent="0" algn="l">
              <a:lnSpc>
                <a:spcPts val="4250"/>
              </a:lnSpc>
              <a:buNone/>
            </a:pPr>
            <a:r>
              <a:rPr lang="en-US" sz="2650" dirty="0">
                <a:solidFill>
                  <a:srgbClr val="000000"/>
                </a:solidFill>
                <a:latin typeface="Gelasio Semi Bold" pitchFamily="34" charset="0"/>
                <a:ea typeface="Gelasio Semi Bold" pitchFamily="34" charset="-122"/>
                <a:cs typeface="Gelasio Semi Bold" pitchFamily="34" charset="-120"/>
              </a:rPr>
              <a:t>2</a:t>
            </a:r>
            <a:endParaRPr lang="en-US" sz="2650" dirty="0"/>
          </a:p>
        </p:txBody>
      </p:sp>
      <p:sp>
        <p:nvSpPr>
          <p:cNvPr id="11" name="Text 7"/>
          <p:cNvSpPr/>
          <p:nvPr/>
        </p:nvSpPr>
        <p:spPr>
          <a:xfrm>
            <a:off x="9937790" y="522898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Gelasio Semi Bold" pitchFamily="34" charset="0"/>
                <a:ea typeface="Gelasio Semi Bold" pitchFamily="34" charset="-122"/>
                <a:cs typeface="Gelasio Semi Bold" pitchFamily="34" charset="-120"/>
              </a:rPr>
              <a:t>Temporal Variables</a:t>
            </a:r>
            <a:endParaRPr lang="en-US" sz="2200" dirty="0"/>
          </a:p>
        </p:txBody>
      </p:sp>
      <p:sp>
        <p:nvSpPr>
          <p:cNvPr id="12" name="Text 8"/>
          <p:cNvSpPr/>
          <p:nvPr/>
        </p:nvSpPr>
        <p:spPr>
          <a:xfrm>
            <a:off x="9937790" y="5719405"/>
            <a:ext cx="3898821" cy="1451610"/>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Gelasio" pitchFamily="34" charset="0"/>
                <a:ea typeface="Gelasio" pitchFamily="34" charset="-122"/>
                <a:cs typeface="Gelasio" pitchFamily="34" charset="-120"/>
              </a:rPr>
              <a:t>Created features like Years_Since_First_Drink to incorporate timing effects relevant to substance use initiation.</a:t>
            </a:r>
            <a:endParaRPr lang="en-US" sz="1750" dirty="0"/>
          </a:p>
        </p:txBody>
      </p:sp>
      <p:pic>
        <p:nvPicPr>
          <p:cNvPr id="13" name="Image 2" descr="preencoded.png"/>
          <p:cNvPicPr>
            <a:picLocks noChangeAspect="1"/>
          </p:cNvPicPr>
          <p:nvPr/>
        </p:nvPicPr>
        <p:blipFill>
          <a:blip r:embed="rId5"/>
          <a:stretch>
            <a:fillRect/>
          </a:stretch>
        </p:blipFill>
        <p:spPr>
          <a:xfrm>
            <a:off x="5032653" y="2413516"/>
            <a:ext cx="4564975" cy="4564975"/>
          </a:xfrm>
          <a:prstGeom prst="rect">
            <a:avLst/>
          </a:prstGeom>
        </p:spPr>
      </p:pic>
      <p:sp>
        <p:nvSpPr>
          <p:cNvPr id="14" name="Text 9"/>
          <p:cNvSpPr/>
          <p:nvPr/>
        </p:nvSpPr>
        <p:spPr>
          <a:xfrm>
            <a:off x="7944326" y="5867400"/>
            <a:ext cx="339328" cy="424220"/>
          </a:xfrm>
          <a:prstGeom prst="rect">
            <a:avLst/>
          </a:prstGeom>
          <a:noFill/>
          <a:ln/>
        </p:spPr>
        <p:txBody>
          <a:bodyPr wrap="none" lIns="0" tIns="0" rIns="0" bIns="0" rtlCol="0" anchor="t"/>
          <a:lstStyle/>
          <a:p>
            <a:pPr marL="0" indent="0" algn="l">
              <a:lnSpc>
                <a:spcPts val="4250"/>
              </a:lnSpc>
              <a:buNone/>
            </a:pPr>
            <a:r>
              <a:rPr lang="en-US" sz="2650" dirty="0">
                <a:solidFill>
                  <a:srgbClr val="000000"/>
                </a:solidFill>
                <a:latin typeface="Gelasio Semi Bold" pitchFamily="34" charset="0"/>
                <a:ea typeface="Gelasio Semi Bold" pitchFamily="34" charset="-122"/>
                <a:cs typeface="Gelasio Semi Bold" pitchFamily="34" charset="-120"/>
              </a:rPr>
              <a:t>3</a:t>
            </a:r>
            <a:endParaRPr lang="en-US" sz="2650" dirty="0"/>
          </a:p>
        </p:txBody>
      </p:sp>
      <p:sp>
        <p:nvSpPr>
          <p:cNvPr id="15" name="Rectangle 14">
            <a:extLst>
              <a:ext uri="{FF2B5EF4-FFF2-40B4-BE49-F238E27FC236}">
                <a16:creationId xmlns:a16="http://schemas.microsoft.com/office/drawing/2014/main" id="{380318C4-145B-E6A6-86E9-CD941B39EF66}"/>
              </a:ext>
            </a:extLst>
          </p:cNvPr>
          <p:cNvSpPr/>
          <p:nvPr/>
        </p:nvSpPr>
        <p:spPr>
          <a:xfrm>
            <a:off x="12763893" y="7682845"/>
            <a:ext cx="1866507" cy="546755"/>
          </a:xfrm>
          <a:prstGeom prst="rect">
            <a:avLst/>
          </a:prstGeom>
          <a:solidFill>
            <a:srgbClr val="DECEBB"/>
          </a:solidFill>
          <a:ln>
            <a:solidFill>
              <a:srgbClr val="DECE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814155"/>
            <a:ext cx="10907435" cy="708779"/>
          </a:xfrm>
          <a:prstGeom prst="rect">
            <a:avLst/>
          </a:prstGeom>
          <a:noFill/>
          <a:ln/>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Methodology II: Modeling &amp; Validation</a:t>
            </a:r>
            <a:endParaRPr lang="en-US" sz="4450" dirty="0"/>
          </a:p>
        </p:txBody>
      </p:sp>
      <p:sp>
        <p:nvSpPr>
          <p:cNvPr id="3" name="Text 1"/>
          <p:cNvSpPr/>
          <p:nvPr/>
        </p:nvSpPr>
        <p:spPr>
          <a:xfrm>
            <a:off x="793790" y="308991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Model Tuning</a:t>
            </a:r>
            <a:endParaRPr lang="en-US" sz="2200" dirty="0"/>
          </a:p>
        </p:txBody>
      </p:sp>
      <p:sp>
        <p:nvSpPr>
          <p:cNvPr id="4" name="Text 2"/>
          <p:cNvSpPr/>
          <p:nvPr/>
        </p:nvSpPr>
        <p:spPr>
          <a:xfrm>
            <a:off x="793790" y="3671054"/>
            <a:ext cx="2845594" cy="2540318"/>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Gelasio" pitchFamily="34" charset="0"/>
                <a:ea typeface="Gelasio" pitchFamily="34" charset="-122"/>
                <a:cs typeface="Gelasio" pitchFamily="34" charset="-120"/>
              </a:rPr>
              <a:t>Hyperparameters like max_depth, number of estimators, and learning rate were optimized through cross-validation to balance bias and variance effectively.</a:t>
            </a:r>
            <a:endParaRPr lang="en-US" sz="1750" dirty="0"/>
          </a:p>
        </p:txBody>
      </p:sp>
      <p:sp>
        <p:nvSpPr>
          <p:cNvPr id="5" name="Text 3"/>
          <p:cNvSpPr/>
          <p:nvPr/>
        </p:nvSpPr>
        <p:spPr>
          <a:xfrm>
            <a:off x="4200406" y="3089910"/>
            <a:ext cx="2845594" cy="708660"/>
          </a:xfrm>
          <a:prstGeom prst="rect">
            <a:avLst/>
          </a:prstGeom>
          <a:noFill/>
          <a:ln/>
        </p:spPr>
        <p:txBody>
          <a:bodyPr wrap="square" lIns="0" tIns="0" rIns="0" bIns="0" rtlCol="0" anchor="t"/>
          <a:lstStyle/>
          <a:p>
            <a:pPr marL="0" indent="0" algn="l">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Handling Imbalanced Classes</a:t>
            </a:r>
            <a:endParaRPr lang="en-US" sz="2200" dirty="0"/>
          </a:p>
        </p:txBody>
      </p:sp>
      <p:sp>
        <p:nvSpPr>
          <p:cNvPr id="6" name="Text 4"/>
          <p:cNvSpPr/>
          <p:nvPr/>
        </p:nvSpPr>
        <p:spPr>
          <a:xfrm>
            <a:off x="4200406" y="4025384"/>
            <a:ext cx="2845594" cy="2177415"/>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Gelasio" pitchFamily="34" charset="0"/>
                <a:ea typeface="Gelasio" pitchFamily="34" charset="-122"/>
                <a:cs typeface="Gelasio" pitchFamily="34" charset="-120"/>
              </a:rPr>
              <a:t>Implemented SMOTE and SMOTENC synthetic over-sampling techniques to address class imbalance, improving model recall and precision.</a:t>
            </a:r>
            <a:endParaRPr lang="en-US" sz="1750" dirty="0"/>
          </a:p>
        </p:txBody>
      </p:sp>
      <p:sp>
        <p:nvSpPr>
          <p:cNvPr id="7" name="Text 5"/>
          <p:cNvSpPr/>
          <p:nvPr/>
        </p:nvSpPr>
        <p:spPr>
          <a:xfrm>
            <a:off x="7607022" y="308991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Validation Strategy</a:t>
            </a:r>
            <a:endParaRPr lang="en-US" sz="2200" dirty="0"/>
          </a:p>
        </p:txBody>
      </p:sp>
      <p:sp>
        <p:nvSpPr>
          <p:cNvPr id="8" name="Text 6"/>
          <p:cNvSpPr/>
          <p:nvPr/>
        </p:nvSpPr>
        <p:spPr>
          <a:xfrm>
            <a:off x="7607022" y="3671054"/>
            <a:ext cx="2845594" cy="1814513"/>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Gelasio" pitchFamily="34" charset="0"/>
                <a:ea typeface="Gelasio" pitchFamily="34" charset="-122"/>
                <a:cs typeface="Gelasio" pitchFamily="34" charset="-120"/>
              </a:rPr>
              <a:t>Stratified k-fold cross-validation ensured robust error estimates, maintaining class proportions across folds.</a:t>
            </a:r>
            <a:endParaRPr lang="en-US" sz="1750" dirty="0"/>
          </a:p>
        </p:txBody>
      </p:sp>
      <p:sp>
        <p:nvSpPr>
          <p:cNvPr id="9" name="Text 7"/>
          <p:cNvSpPr/>
          <p:nvPr/>
        </p:nvSpPr>
        <p:spPr>
          <a:xfrm>
            <a:off x="11013638" y="3089910"/>
            <a:ext cx="2845594" cy="708660"/>
          </a:xfrm>
          <a:prstGeom prst="rect">
            <a:avLst/>
          </a:prstGeom>
          <a:noFill/>
          <a:ln/>
        </p:spPr>
        <p:txBody>
          <a:bodyPr wrap="square" lIns="0" tIns="0" rIns="0" bIns="0" rtlCol="0" anchor="t"/>
          <a:lstStyle/>
          <a:p>
            <a:pPr marL="0" indent="0" algn="l">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Project Organization</a:t>
            </a:r>
            <a:endParaRPr lang="en-US" sz="2200" dirty="0"/>
          </a:p>
        </p:txBody>
      </p:sp>
      <p:sp>
        <p:nvSpPr>
          <p:cNvPr id="10" name="Text 8"/>
          <p:cNvSpPr/>
          <p:nvPr/>
        </p:nvSpPr>
        <p:spPr>
          <a:xfrm>
            <a:off x="11013638" y="4025384"/>
            <a:ext cx="2845594" cy="1814513"/>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Gelasio" pitchFamily="34" charset="0"/>
                <a:ea typeface="Gelasio" pitchFamily="34" charset="-122"/>
                <a:cs typeface="Gelasio" pitchFamily="34" charset="-120"/>
              </a:rPr>
              <a:t>Structured folders for data, notebooks, scripts, and results facilitated reproducibility and workflow management.</a:t>
            </a:r>
            <a:endParaRPr lang="en-US" sz="1750" dirty="0"/>
          </a:p>
        </p:txBody>
      </p:sp>
      <p:sp>
        <p:nvSpPr>
          <p:cNvPr id="11" name="Rectangle 10">
            <a:extLst>
              <a:ext uri="{FF2B5EF4-FFF2-40B4-BE49-F238E27FC236}">
                <a16:creationId xmlns:a16="http://schemas.microsoft.com/office/drawing/2014/main" id="{9113D91A-C8CF-EC27-6798-DB8CDEA6F83D}"/>
              </a:ext>
            </a:extLst>
          </p:cNvPr>
          <p:cNvSpPr/>
          <p:nvPr/>
        </p:nvSpPr>
        <p:spPr>
          <a:xfrm>
            <a:off x="12763893" y="7682845"/>
            <a:ext cx="1866507" cy="546755"/>
          </a:xfrm>
          <a:prstGeom prst="rect">
            <a:avLst/>
          </a:prstGeom>
          <a:solidFill>
            <a:srgbClr val="DECEBB"/>
          </a:solidFill>
          <a:ln>
            <a:solidFill>
              <a:srgbClr val="DECE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269325"/>
            <a:ext cx="12905661" cy="708779"/>
          </a:xfrm>
          <a:prstGeom prst="rect">
            <a:avLst/>
          </a:prstGeom>
          <a:noFill/>
          <a:ln/>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Results: Model Evaluations and Visualizations</a:t>
            </a:r>
            <a:endParaRPr lang="en-US" sz="4450" dirty="0"/>
          </a:p>
        </p:txBody>
      </p:sp>
      <p:pic>
        <p:nvPicPr>
          <p:cNvPr id="3" name="Image 0" descr="preencoded.png"/>
          <p:cNvPicPr>
            <a:picLocks noChangeAspect="1"/>
          </p:cNvPicPr>
          <p:nvPr/>
        </p:nvPicPr>
        <p:blipFill>
          <a:blip r:embed="rId3"/>
          <a:stretch>
            <a:fillRect/>
          </a:stretch>
        </p:blipFill>
        <p:spPr>
          <a:xfrm>
            <a:off x="793790" y="2431733"/>
            <a:ext cx="4120753" cy="2546747"/>
          </a:xfrm>
          <a:prstGeom prst="rect">
            <a:avLst/>
          </a:prstGeom>
        </p:spPr>
      </p:pic>
      <p:sp>
        <p:nvSpPr>
          <p:cNvPr id="4" name="Text 1"/>
          <p:cNvSpPr/>
          <p:nvPr/>
        </p:nvSpPr>
        <p:spPr>
          <a:xfrm>
            <a:off x="793790" y="5261967"/>
            <a:ext cx="289881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Gelasio Semi Bold" pitchFamily="34" charset="0"/>
                <a:ea typeface="Gelasio Semi Bold" pitchFamily="34" charset="-122"/>
                <a:cs typeface="Gelasio Semi Bold" pitchFamily="34" charset="-120"/>
              </a:rPr>
              <a:t>Binary Classification</a:t>
            </a:r>
            <a:endParaRPr lang="en-US" sz="2200" dirty="0"/>
          </a:p>
        </p:txBody>
      </p:sp>
      <p:pic>
        <p:nvPicPr>
          <p:cNvPr id="5" name="Image 1" descr="preencoded.png"/>
          <p:cNvPicPr>
            <a:picLocks noChangeAspect="1"/>
          </p:cNvPicPr>
          <p:nvPr/>
        </p:nvPicPr>
        <p:blipFill>
          <a:blip r:embed="rId4"/>
          <a:stretch>
            <a:fillRect/>
          </a:stretch>
        </p:blipFill>
        <p:spPr>
          <a:xfrm>
            <a:off x="5254704" y="2431733"/>
            <a:ext cx="4120872" cy="2546866"/>
          </a:xfrm>
          <a:prstGeom prst="rect">
            <a:avLst/>
          </a:prstGeom>
        </p:spPr>
      </p:pic>
      <p:sp>
        <p:nvSpPr>
          <p:cNvPr id="6" name="Text 2"/>
          <p:cNvSpPr/>
          <p:nvPr/>
        </p:nvSpPr>
        <p:spPr>
          <a:xfrm>
            <a:off x="5254704" y="5262086"/>
            <a:ext cx="3553182"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Gelasio Semi Bold" pitchFamily="34" charset="0"/>
                <a:ea typeface="Gelasio Semi Bold" pitchFamily="34" charset="-122"/>
                <a:cs typeface="Gelasio Semi Bold" pitchFamily="34" charset="-120"/>
              </a:rPr>
              <a:t>Multi-Class Classification</a:t>
            </a:r>
            <a:endParaRPr lang="en-US" sz="2200" dirty="0"/>
          </a:p>
        </p:txBody>
      </p:sp>
      <p:pic>
        <p:nvPicPr>
          <p:cNvPr id="7" name="Image 2" descr="preencoded.png"/>
          <p:cNvPicPr>
            <a:picLocks noChangeAspect="1"/>
          </p:cNvPicPr>
          <p:nvPr/>
        </p:nvPicPr>
        <p:blipFill>
          <a:blip r:embed="rId5"/>
          <a:stretch>
            <a:fillRect/>
          </a:stretch>
        </p:blipFill>
        <p:spPr>
          <a:xfrm>
            <a:off x="9715738" y="2431733"/>
            <a:ext cx="4120753" cy="2546747"/>
          </a:xfrm>
          <a:prstGeom prst="rect">
            <a:avLst/>
          </a:prstGeom>
        </p:spPr>
      </p:pic>
      <p:sp>
        <p:nvSpPr>
          <p:cNvPr id="8" name="Text 3"/>
          <p:cNvSpPr/>
          <p:nvPr/>
        </p:nvSpPr>
        <p:spPr>
          <a:xfrm>
            <a:off x="9715738" y="5261967"/>
            <a:ext cx="3827740"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Gelasio Semi Bold" pitchFamily="34" charset="0"/>
                <a:ea typeface="Gelasio Semi Bold" pitchFamily="34" charset="-122"/>
                <a:cs typeface="Gelasio Semi Bold" pitchFamily="34" charset="-120"/>
              </a:rPr>
              <a:t>Decision Tree Visualization</a:t>
            </a:r>
            <a:endParaRPr lang="en-US" sz="2200" dirty="0"/>
          </a:p>
        </p:txBody>
      </p:sp>
      <p:sp>
        <p:nvSpPr>
          <p:cNvPr id="9" name="Text 4"/>
          <p:cNvSpPr/>
          <p:nvPr/>
        </p:nvSpPr>
        <p:spPr>
          <a:xfrm>
            <a:off x="793790" y="5871567"/>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Gelasio" pitchFamily="34" charset="0"/>
                <a:ea typeface="Gelasio" pitchFamily="34" charset="-122"/>
                <a:cs typeface="Gelasio" pitchFamily="34" charset="-120"/>
              </a:rPr>
              <a:t>Performance tables demonstrate superior accuracy of ensemble methods. Feature importance plots show peer influence and alcohol use timing as key predictors. Model diagnostics support robust predictive capacity with room for improvement in class imbalance contexts.</a:t>
            </a:r>
            <a:endParaRPr lang="en-US" sz="1750" dirty="0"/>
          </a:p>
        </p:txBody>
      </p:sp>
      <p:sp>
        <p:nvSpPr>
          <p:cNvPr id="10" name="Rectangle 9">
            <a:extLst>
              <a:ext uri="{FF2B5EF4-FFF2-40B4-BE49-F238E27FC236}">
                <a16:creationId xmlns:a16="http://schemas.microsoft.com/office/drawing/2014/main" id="{C4ED00F4-93A8-4993-E7FC-9A8950558D4E}"/>
              </a:ext>
            </a:extLst>
          </p:cNvPr>
          <p:cNvSpPr/>
          <p:nvPr/>
        </p:nvSpPr>
        <p:spPr>
          <a:xfrm>
            <a:off x="12763893" y="7682845"/>
            <a:ext cx="1866507" cy="546755"/>
          </a:xfrm>
          <a:prstGeom prst="rect">
            <a:avLst/>
          </a:prstGeom>
          <a:solidFill>
            <a:srgbClr val="DECEBB"/>
          </a:solidFill>
          <a:ln>
            <a:solidFill>
              <a:srgbClr val="DECE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269438" y="3068717"/>
            <a:ext cx="4947404" cy="2092166"/>
          </a:xfrm>
          <a:prstGeom prst="rect">
            <a:avLst/>
          </a:prstGeom>
        </p:spPr>
      </p:pic>
      <p:sp>
        <p:nvSpPr>
          <p:cNvPr id="3" name="Text 0"/>
          <p:cNvSpPr/>
          <p:nvPr/>
        </p:nvSpPr>
        <p:spPr>
          <a:xfrm>
            <a:off x="6280190" y="916424"/>
            <a:ext cx="7556421" cy="1346835"/>
          </a:xfrm>
          <a:prstGeom prst="rect">
            <a:avLst/>
          </a:prstGeom>
          <a:noFill/>
          <a:ln/>
        </p:spPr>
        <p:txBody>
          <a:bodyPr wrap="square" lIns="0" tIns="0" rIns="0" bIns="0" rtlCol="0" anchor="t"/>
          <a:lstStyle/>
          <a:p>
            <a:pPr marL="0" indent="0" algn="l">
              <a:lnSpc>
                <a:spcPts val="5300"/>
              </a:lnSpc>
              <a:buNone/>
            </a:pPr>
            <a:r>
              <a:rPr lang="en-US" sz="4200" dirty="0">
                <a:solidFill>
                  <a:srgbClr val="484237"/>
                </a:solidFill>
                <a:latin typeface="Gelasio Semi Bold" pitchFamily="34" charset="0"/>
                <a:ea typeface="Gelasio Semi Bold" pitchFamily="34" charset="-122"/>
                <a:cs typeface="Gelasio Semi Bold" pitchFamily="34" charset="-120"/>
              </a:rPr>
              <a:t>Discussion I: Model Insights and Comparative Analysis</a:t>
            </a:r>
            <a:endParaRPr lang="en-US" sz="4200" dirty="0"/>
          </a:p>
        </p:txBody>
      </p:sp>
      <p:sp>
        <p:nvSpPr>
          <p:cNvPr id="4" name="Shape 1"/>
          <p:cNvSpPr/>
          <p:nvPr/>
        </p:nvSpPr>
        <p:spPr>
          <a:xfrm>
            <a:off x="6280190" y="2828806"/>
            <a:ext cx="484823" cy="484823"/>
          </a:xfrm>
          <a:prstGeom prst="roundRect">
            <a:avLst>
              <a:gd name="adj" fmla="val 6667"/>
            </a:avLst>
          </a:prstGeom>
          <a:solidFill>
            <a:srgbClr val="EEE8DD"/>
          </a:solidFill>
          <a:ln/>
        </p:spPr>
        <p:txBody>
          <a:bodyPr/>
          <a:lstStyle/>
          <a:p>
            <a:endParaRPr lang="en-US"/>
          </a:p>
        </p:txBody>
      </p:sp>
      <p:pic>
        <p:nvPicPr>
          <p:cNvPr id="5" name="Image 1" descr="preencoded.png"/>
          <p:cNvPicPr>
            <a:picLocks noChangeAspect="1"/>
          </p:cNvPicPr>
          <p:nvPr/>
        </p:nvPicPr>
        <p:blipFill>
          <a:blip r:embed="rId4"/>
          <a:stretch>
            <a:fillRect/>
          </a:stretch>
        </p:blipFill>
        <p:spPr>
          <a:xfrm>
            <a:off x="6361033" y="2869228"/>
            <a:ext cx="323136" cy="403979"/>
          </a:xfrm>
          <a:prstGeom prst="rect">
            <a:avLst/>
          </a:prstGeom>
        </p:spPr>
      </p:pic>
      <p:sp>
        <p:nvSpPr>
          <p:cNvPr id="6" name="Text 2"/>
          <p:cNvSpPr/>
          <p:nvPr/>
        </p:nvSpPr>
        <p:spPr>
          <a:xfrm>
            <a:off x="6980396" y="2828806"/>
            <a:ext cx="2970371" cy="673179"/>
          </a:xfrm>
          <a:prstGeom prst="rect">
            <a:avLst/>
          </a:prstGeom>
          <a:noFill/>
          <a:ln/>
        </p:spPr>
        <p:txBody>
          <a:bodyPr wrap="square" lIns="0" tIns="0" rIns="0" bIns="0" rtlCol="0" anchor="t"/>
          <a:lstStyle/>
          <a:p>
            <a:pPr marL="0" indent="0" algn="l">
              <a:lnSpc>
                <a:spcPts val="2650"/>
              </a:lnSpc>
              <a:buNone/>
            </a:pPr>
            <a:r>
              <a:rPr lang="en-US" sz="2100" dirty="0">
                <a:solidFill>
                  <a:srgbClr val="000000"/>
                </a:solidFill>
                <a:latin typeface="Gelasio Semi Bold" pitchFamily="34" charset="0"/>
                <a:ea typeface="Gelasio Semi Bold" pitchFamily="34" charset="-122"/>
                <a:cs typeface="Gelasio Semi Bold" pitchFamily="34" charset="-120"/>
              </a:rPr>
              <a:t>Performance Highlights</a:t>
            </a:r>
            <a:endParaRPr lang="en-US" sz="2100" dirty="0"/>
          </a:p>
        </p:txBody>
      </p:sp>
      <p:sp>
        <p:nvSpPr>
          <p:cNvPr id="7" name="Text 3"/>
          <p:cNvSpPr/>
          <p:nvPr/>
        </p:nvSpPr>
        <p:spPr>
          <a:xfrm>
            <a:off x="6980396" y="3631168"/>
            <a:ext cx="2970371" cy="2068830"/>
          </a:xfrm>
          <a:prstGeom prst="rect">
            <a:avLst/>
          </a:prstGeom>
          <a:noFill/>
          <a:ln/>
        </p:spPr>
        <p:txBody>
          <a:bodyPr wrap="square" lIns="0" tIns="0" rIns="0" bIns="0" rtlCol="0" anchor="t"/>
          <a:lstStyle/>
          <a:p>
            <a:pPr marL="0" indent="0" algn="l">
              <a:lnSpc>
                <a:spcPts val="2700"/>
              </a:lnSpc>
              <a:buNone/>
            </a:pPr>
            <a:r>
              <a:rPr lang="en-US" sz="1650" dirty="0">
                <a:solidFill>
                  <a:srgbClr val="000000"/>
                </a:solidFill>
                <a:latin typeface="Gelasio" pitchFamily="34" charset="0"/>
                <a:ea typeface="Gelasio" pitchFamily="34" charset="-122"/>
                <a:cs typeface="Gelasio" pitchFamily="34" charset="-120"/>
              </a:rPr>
              <a:t>Random Forest and Bagging excel in regression and multi-class predictions. Decision Tree offers competitive binary classification accuracy but lacks ensemble robustness.</a:t>
            </a:r>
            <a:endParaRPr lang="en-US" sz="1650" dirty="0"/>
          </a:p>
        </p:txBody>
      </p:sp>
      <p:sp>
        <p:nvSpPr>
          <p:cNvPr id="8" name="Shape 4"/>
          <p:cNvSpPr/>
          <p:nvPr/>
        </p:nvSpPr>
        <p:spPr>
          <a:xfrm>
            <a:off x="10166152" y="2828806"/>
            <a:ext cx="484823" cy="484823"/>
          </a:xfrm>
          <a:prstGeom prst="roundRect">
            <a:avLst>
              <a:gd name="adj" fmla="val 6667"/>
            </a:avLst>
          </a:prstGeom>
          <a:solidFill>
            <a:srgbClr val="EEE8DD"/>
          </a:solidFill>
          <a:ln/>
        </p:spPr>
        <p:txBody>
          <a:bodyPr/>
          <a:lstStyle/>
          <a:p>
            <a:endParaRPr lang="en-US"/>
          </a:p>
        </p:txBody>
      </p:sp>
      <p:pic>
        <p:nvPicPr>
          <p:cNvPr id="9" name="Image 2" descr="preencoded.png"/>
          <p:cNvPicPr>
            <a:picLocks noChangeAspect="1"/>
          </p:cNvPicPr>
          <p:nvPr/>
        </p:nvPicPr>
        <p:blipFill>
          <a:blip r:embed="rId5"/>
          <a:stretch>
            <a:fillRect/>
          </a:stretch>
        </p:blipFill>
        <p:spPr>
          <a:xfrm>
            <a:off x="10246995" y="2869228"/>
            <a:ext cx="323136" cy="403979"/>
          </a:xfrm>
          <a:prstGeom prst="rect">
            <a:avLst/>
          </a:prstGeom>
        </p:spPr>
      </p:pic>
      <p:sp>
        <p:nvSpPr>
          <p:cNvPr id="10" name="Text 5"/>
          <p:cNvSpPr/>
          <p:nvPr/>
        </p:nvSpPr>
        <p:spPr>
          <a:xfrm>
            <a:off x="10866358" y="2828806"/>
            <a:ext cx="2693551" cy="336590"/>
          </a:xfrm>
          <a:prstGeom prst="rect">
            <a:avLst/>
          </a:prstGeom>
          <a:noFill/>
          <a:ln/>
        </p:spPr>
        <p:txBody>
          <a:bodyPr wrap="none" lIns="0" tIns="0" rIns="0" bIns="0" rtlCol="0" anchor="t"/>
          <a:lstStyle/>
          <a:p>
            <a:pPr marL="0" indent="0" algn="l">
              <a:lnSpc>
                <a:spcPts val="2650"/>
              </a:lnSpc>
              <a:buNone/>
            </a:pPr>
            <a:r>
              <a:rPr lang="en-US" sz="2100" dirty="0">
                <a:solidFill>
                  <a:srgbClr val="000000"/>
                </a:solidFill>
                <a:latin typeface="Gelasio Semi Bold" pitchFamily="34" charset="0"/>
                <a:ea typeface="Gelasio Semi Bold" pitchFamily="34" charset="-122"/>
                <a:cs typeface="Gelasio Semi Bold" pitchFamily="34" charset="-120"/>
              </a:rPr>
              <a:t>Error Trends</a:t>
            </a:r>
            <a:endParaRPr lang="en-US" sz="2100" dirty="0"/>
          </a:p>
        </p:txBody>
      </p:sp>
      <p:sp>
        <p:nvSpPr>
          <p:cNvPr id="11" name="Text 6"/>
          <p:cNvSpPr/>
          <p:nvPr/>
        </p:nvSpPr>
        <p:spPr>
          <a:xfrm>
            <a:off x="10866358" y="3294578"/>
            <a:ext cx="2970371" cy="2068830"/>
          </a:xfrm>
          <a:prstGeom prst="rect">
            <a:avLst/>
          </a:prstGeom>
          <a:noFill/>
          <a:ln/>
        </p:spPr>
        <p:txBody>
          <a:bodyPr wrap="square" lIns="0" tIns="0" rIns="0" bIns="0" rtlCol="0" anchor="t"/>
          <a:lstStyle/>
          <a:p>
            <a:pPr marL="0" indent="0" algn="l">
              <a:lnSpc>
                <a:spcPts val="2700"/>
              </a:lnSpc>
              <a:buNone/>
            </a:pPr>
            <a:r>
              <a:rPr lang="en-US" sz="1650" dirty="0">
                <a:solidFill>
                  <a:srgbClr val="000000"/>
                </a:solidFill>
                <a:latin typeface="Gelasio" pitchFamily="34" charset="0"/>
                <a:ea typeface="Gelasio" pitchFamily="34" charset="-122"/>
                <a:cs typeface="Gelasio" pitchFamily="34" charset="-120"/>
              </a:rPr>
              <a:t>All models face challenges with precision due to data imbalance. Gradient Boosting achieves highest multi-class F1 scores but sacrifices interpretability.</a:t>
            </a:r>
            <a:endParaRPr lang="en-US" sz="1650" dirty="0"/>
          </a:p>
        </p:txBody>
      </p:sp>
      <p:sp>
        <p:nvSpPr>
          <p:cNvPr id="12" name="Shape 7"/>
          <p:cNvSpPr/>
          <p:nvPr/>
        </p:nvSpPr>
        <p:spPr>
          <a:xfrm>
            <a:off x="6280190" y="6157793"/>
            <a:ext cx="484823" cy="484823"/>
          </a:xfrm>
          <a:prstGeom prst="roundRect">
            <a:avLst>
              <a:gd name="adj" fmla="val 6667"/>
            </a:avLst>
          </a:prstGeom>
          <a:solidFill>
            <a:srgbClr val="EEE8DD"/>
          </a:solidFill>
          <a:ln/>
        </p:spPr>
        <p:txBody>
          <a:bodyPr/>
          <a:lstStyle/>
          <a:p>
            <a:endParaRPr lang="en-US"/>
          </a:p>
        </p:txBody>
      </p:sp>
      <p:pic>
        <p:nvPicPr>
          <p:cNvPr id="13" name="Image 3" descr="preencoded.png"/>
          <p:cNvPicPr>
            <a:picLocks noChangeAspect="1"/>
          </p:cNvPicPr>
          <p:nvPr/>
        </p:nvPicPr>
        <p:blipFill>
          <a:blip r:embed="rId6"/>
          <a:stretch>
            <a:fillRect/>
          </a:stretch>
        </p:blipFill>
        <p:spPr>
          <a:xfrm>
            <a:off x="6361033" y="6198215"/>
            <a:ext cx="323136" cy="403979"/>
          </a:xfrm>
          <a:prstGeom prst="rect">
            <a:avLst/>
          </a:prstGeom>
        </p:spPr>
      </p:pic>
      <p:sp>
        <p:nvSpPr>
          <p:cNvPr id="14" name="Text 8"/>
          <p:cNvSpPr/>
          <p:nvPr/>
        </p:nvSpPr>
        <p:spPr>
          <a:xfrm>
            <a:off x="6980396" y="6157793"/>
            <a:ext cx="2693551" cy="336590"/>
          </a:xfrm>
          <a:prstGeom prst="rect">
            <a:avLst/>
          </a:prstGeom>
          <a:noFill/>
          <a:ln/>
        </p:spPr>
        <p:txBody>
          <a:bodyPr wrap="none" lIns="0" tIns="0" rIns="0" bIns="0" rtlCol="0" anchor="t"/>
          <a:lstStyle/>
          <a:p>
            <a:pPr marL="0" indent="0" algn="l">
              <a:lnSpc>
                <a:spcPts val="2650"/>
              </a:lnSpc>
              <a:buNone/>
            </a:pPr>
            <a:r>
              <a:rPr lang="en-US" sz="2100" dirty="0">
                <a:solidFill>
                  <a:srgbClr val="000000"/>
                </a:solidFill>
                <a:latin typeface="Gelasio Semi Bold" pitchFamily="34" charset="0"/>
                <a:ea typeface="Gelasio Semi Bold" pitchFamily="34" charset="-122"/>
                <a:cs typeface="Gelasio Semi Bold" pitchFamily="34" charset="-120"/>
              </a:rPr>
              <a:t>Explained Variance</a:t>
            </a:r>
            <a:endParaRPr lang="en-US" sz="2100" dirty="0"/>
          </a:p>
        </p:txBody>
      </p:sp>
      <p:sp>
        <p:nvSpPr>
          <p:cNvPr id="15" name="Text 9"/>
          <p:cNvSpPr/>
          <p:nvPr/>
        </p:nvSpPr>
        <p:spPr>
          <a:xfrm>
            <a:off x="6980396" y="6623566"/>
            <a:ext cx="6856214" cy="689610"/>
          </a:xfrm>
          <a:prstGeom prst="rect">
            <a:avLst/>
          </a:prstGeom>
          <a:noFill/>
          <a:ln/>
        </p:spPr>
        <p:txBody>
          <a:bodyPr wrap="square" lIns="0" tIns="0" rIns="0" bIns="0" rtlCol="0" anchor="t"/>
          <a:lstStyle/>
          <a:p>
            <a:pPr marL="0" indent="0" algn="l">
              <a:lnSpc>
                <a:spcPts val="2700"/>
              </a:lnSpc>
              <a:buNone/>
            </a:pPr>
            <a:r>
              <a:rPr lang="en-US" sz="1650" dirty="0">
                <a:solidFill>
                  <a:srgbClr val="000000"/>
                </a:solidFill>
                <a:latin typeface="Gelasio" pitchFamily="34" charset="0"/>
                <a:ea typeface="Gelasio" pitchFamily="34" charset="-122"/>
                <a:cs typeface="Gelasio" pitchFamily="34" charset="-120"/>
              </a:rPr>
              <a:t>Regression models account for up to 46% variance in age of first cigarette use, indicating moderate predictive success.</a:t>
            </a:r>
            <a:endParaRPr lang="en-US" sz="1650" dirty="0"/>
          </a:p>
        </p:txBody>
      </p:sp>
      <p:sp>
        <p:nvSpPr>
          <p:cNvPr id="16" name="Rectangle 15">
            <a:extLst>
              <a:ext uri="{FF2B5EF4-FFF2-40B4-BE49-F238E27FC236}">
                <a16:creationId xmlns:a16="http://schemas.microsoft.com/office/drawing/2014/main" id="{BDDAF4A1-3015-BDB2-F0C7-E771C2DF062F}"/>
              </a:ext>
            </a:extLst>
          </p:cNvPr>
          <p:cNvSpPr/>
          <p:nvPr/>
        </p:nvSpPr>
        <p:spPr>
          <a:xfrm>
            <a:off x="12763893" y="7682845"/>
            <a:ext cx="1866507" cy="546755"/>
          </a:xfrm>
          <a:prstGeom prst="rect">
            <a:avLst/>
          </a:prstGeom>
          <a:solidFill>
            <a:srgbClr val="DECEBB"/>
          </a:solidFill>
          <a:ln>
            <a:solidFill>
              <a:srgbClr val="DECE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1152ED-EF9C-6CA1-A69A-AFB7FC2F1CF7}"/>
              </a:ext>
            </a:extLst>
          </p:cNvPr>
          <p:cNvSpPr/>
          <p:nvPr/>
        </p:nvSpPr>
        <p:spPr>
          <a:xfrm>
            <a:off x="12763893" y="7682845"/>
            <a:ext cx="1866507" cy="546755"/>
          </a:xfrm>
          <a:prstGeom prst="rect">
            <a:avLst/>
          </a:prstGeom>
          <a:solidFill>
            <a:srgbClr val="DECEBB"/>
          </a:solidFill>
          <a:ln>
            <a:solidFill>
              <a:srgbClr val="DECE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D377174A-A1AD-4718-45B8-6F67A07AF394}"/>
              </a:ext>
            </a:extLst>
          </p:cNvPr>
          <p:cNvPicPr>
            <a:picLocks noChangeAspect="1"/>
          </p:cNvPicPr>
          <p:nvPr/>
        </p:nvPicPr>
        <p:blipFill>
          <a:blip r:embed="rId2">
            <a:alphaModFix/>
          </a:blip>
          <a:stretch>
            <a:fillRect/>
          </a:stretch>
        </p:blipFill>
        <p:spPr>
          <a:xfrm>
            <a:off x="0" y="0"/>
            <a:ext cx="24062634" cy="8339768"/>
          </a:xfrm>
          <a:prstGeom prst="rect">
            <a:avLst/>
          </a:prstGeom>
        </p:spPr>
      </p:pic>
    </p:spTree>
    <p:extLst>
      <p:ext uri="{BB962C8B-B14F-4D97-AF65-F5344CB8AC3E}">
        <p14:creationId xmlns:p14="http://schemas.microsoft.com/office/powerpoint/2010/main" val="2705232032"/>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TotalTime>
  <Words>725</Words>
  <Application>Microsoft Office PowerPoint</Application>
  <PresentationFormat>Custom</PresentationFormat>
  <Paragraphs>82</Paragraphs>
  <Slides>12</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Gelasio</vt:lpstr>
      <vt:lpstr>Gelasio Semi Bold</vt:lpstr>
      <vt:lpstr>Gelasio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KHAJA MOINUDDIN</cp:lastModifiedBy>
  <cp:revision>3</cp:revision>
  <dcterms:created xsi:type="dcterms:W3CDTF">2025-04-24T00:58:14Z</dcterms:created>
  <dcterms:modified xsi:type="dcterms:W3CDTF">2025-04-24T01:35:30Z</dcterms:modified>
</cp:coreProperties>
</file>